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1"/>
  </p:notesMasterIdLst>
  <p:sldIdLst>
    <p:sldId id="256" r:id="rId2"/>
    <p:sldId id="257" r:id="rId3"/>
    <p:sldId id="258" r:id="rId4"/>
    <p:sldId id="266" r:id="rId5"/>
    <p:sldId id="260" r:id="rId6"/>
    <p:sldId id="267" r:id="rId7"/>
    <p:sldId id="268" r:id="rId8"/>
    <p:sldId id="269" r:id="rId9"/>
    <p:sldId id="261" r:id="rId10"/>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16" userDrawn="1">
          <p15:clr>
            <a:srgbClr val="A4A3A4"/>
          </p15:clr>
        </p15:guide>
        <p15:guide id="2" pos="28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30" autoAdjust="0"/>
    <p:restoredTop sz="87455" autoAdjust="0"/>
  </p:normalViewPr>
  <p:slideViewPr>
    <p:cSldViewPr>
      <p:cViewPr>
        <p:scale>
          <a:sx n="90" d="100"/>
          <a:sy n="90" d="100"/>
        </p:scale>
        <p:origin x="-708" y="-12"/>
      </p:cViewPr>
      <p:guideLst>
        <p:guide orient="horz" pos="1616"/>
        <p:guide pos="287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A8ADFD5B-A66C-449C-B6E8-FB716D07777D}" type="datetimeFigureOut">
              <a:rPr lang="en-US" smtClean="0"/>
              <a:pPr/>
              <a:t>23-Jul-24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CA5D3BF3-D352-46FC-8343-31F56E6730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6"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Subtitle 8"/>
          <p:cNvSpPr>
            <a:spLocks noGrp="1"/>
          </p:cNvSpPr>
          <p:nvPr>
            <p:ph type="subTitle" idx="1"/>
          </p:nvPr>
        </p:nvSpPr>
        <p:spPr>
          <a:xfrm>
            <a:off x="2362199"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199" y="4551524"/>
            <a:ext cx="2057401" cy="514350"/>
          </a:xfrm>
        </p:spPr>
        <p:txBody>
          <a:bodyPr>
            <a:noAutofit/>
          </a:bodyPr>
          <a:lstStyle>
            <a:lvl1pPr algn="ctr">
              <a:defRPr sz="2000">
                <a:solidFill>
                  <a:srgbClr val="FFFFFF"/>
                </a:solidFill>
              </a:defRPr>
            </a:lvl1pPr>
          </a:lstStyle>
          <a:p>
            <a:pPr algn="ctr"/>
            <a:fld id="{047E157E-8DCB-4F70-A0AF-5EB586A91DD4}" type="datetime1">
              <a:rPr lang="en-US" smtClean="0">
                <a:solidFill>
                  <a:srgbClr val="FFFFFF"/>
                </a:solidFill>
              </a:rPr>
              <a:pPr algn="ctr"/>
              <a:t>23-Jul-24</a:t>
            </a:fld>
            <a:endParaRPr lang="en-US" sz="2000" dirty="0">
              <a:solidFill>
                <a:srgbClr val="FFFFFF"/>
              </a:solidFill>
            </a:endParaRPr>
          </a:p>
        </p:txBody>
      </p:sp>
      <p:sp>
        <p:nvSpPr>
          <p:cNvPr id="17" name="Footer Placeholder 16"/>
          <p:cNvSpPr>
            <a:spLocks noGrp="1"/>
          </p:cNvSpPr>
          <p:nvPr>
            <p:ph type="ftr" sz="quarter" idx="11"/>
          </p:nvPr>
        </p:nvSpPr>
        <p:spPr>
          <a:xfrm>
            <a:off x="2085398" y="177404"/>
            <a:ext cx="5867401" cy="273844"/>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0999" y="171450"/>
            <a:ext cx="838201" cy="285750"/>
          </a:xfrm>
        </p:spPr>
        <p:txBody>
          <a:bodyPr/>
          <a:lstStyle>
            <a:lvl1pPr>
              <a:defRPr>
                <a:solidFill>
                  <a:schemeClr val="tx2"/>
                </a:solidFill>
              </a:defRPr>
            </a:lvl1pPr>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5" y="2343150"/>
            <a:ext cx="6477001" cy="2038350"/>
          </a:xfrm>
        </p:spPr>
        <p:txBody>
          <a:bodyPr rtlCol="0" anchor="b"/>
          <a:lstStyle>
            <a:lvl1pPr>
              <a:defRPr cap="all" baseline="0"/>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369218"/>
            <a:ext cx="7886700" cy="3263504"/>
          </a:xfrm>
          <a:prstGeom prst="rect">
            <a:avLst/>
          </a:prstGeom>
          <a:noFill/>
          <a:ln>
            <a:noFill/>
          </a:ln>
        </p:spPr>
        <p:txBody>
          <a:bodyPr spcFirstLastPara="1" wrap="square" lIns="68569" tIns="34275" rIns="68569" bIns="34275"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4767263"/>
            <a:ext cx="2057400" cy="273844"/>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4767263"/>
            <a:ext cx="3086100" cy="273844"/>
          </a:xfrm>
          <a:prstGeom prst="rect">
            <a:avLst/>
          </a:prstGeom>
          <a:noFill/>
          <a:ln>
            <a:noFill/>
          </a:ln>
        </p:spPr>
        <p:txBody>
          <a:bodyPr spcFirstLastPara="1" wrap="square" lIns="68569" tIns="34275" rIns="68569"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type="dt" sz="half" idx="10"/>
          </p:nvPr>
        </p:nvSpPr>
        <p:spPr/>
        <p:txBody>
          <a:bodyPr/>
          <a:lstStyle/>
          <a:p>
            <a:fld id="{E4606EA6-EFEA-4C30-9264-4F9291A5780D}" type="datetime1">
              <a:rPr lang="en-US" smtClean="0"/>
              <a:pPr/>
              <a:t>23-Jul-24</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1"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6" y="2057404"/>
            <a:ext cx="7123113" cy="1254919"/>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6" y="1200150"/>
            <a:ext cx="1295401"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4"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hasCustomPrompt="1"/>
          </p:nvPr>
        </p:nvSpPr>
        <p:spPr>
          <a:xfrm>
            <a:off x="1371600" y="1200150"/>
            <a:ext cx="7620000" cy="742950"/>
          </a:xfrm>
        </p:spPr>
        <p:txBody>
          <a:bodyPr/>
          <a:lstStyle>
            <a:lvl1pPr algn="l">
              <a:buNone/>
              <a:defRPr sz="4400" b="0" cap="none">
                <a:solidFill>
                  <a:srgbClr val="FFFFFF"/>
                </a:solidFill>
              </a:defRPr>
            </a:lvl1pPr>
          </a:lstStyle>
          <a:p>
            <a:r>
              <a:rPr lang="en-US" dirty="0" smtClean="0"/>
              <a:t>Click to edit master title style</a:t>
            </a:r>
            <a:endParaRPr lang="en-US" dirty="0"/>
          </a:p>
        </p:txBody>
      </p:sp>
      <p:sp>
        <p:nvSpPr>
          <p:cNvPr id="12" name="Date Placeholder 11"/>
          <p:cNvSpPr>
            <a:spLocks noGrp="1"/>
          </p:cNvSpPr>
          <p:nvPr>
            <p:ph type="dt" sz="half" idx="10"/>
          </p:nvPr>
        </p:nvSpPr>
        <p:spPr/>
        <p:txBody>
          <a:bodyPr/>
          <a:lstStyle/>
          <a:p>
            <a:fld id="{6FCF9F07-3BC7-4570-B054-79111B0A380C}" type="datetime1">
              <a:rPr lang="en-US" smtClean="0"/>
              <a:pPr/>
              <a:t>23-Jul-24</a:t>
            </a:fld>
            <a:endParaRPr lang="en-US"/>
          </a:p>
        </p:txBody>
      </p:sp>
      <p:sp>
        <p:nvSpPr>
          <p:cNvPr id="13" name="Slide Number Placeholder 12"/>
          <p:cNvSpPr>
            <a:spLocks noGrp="1"/>
          </p:cNvSpPr>
          <p:nvPr>
            <p:ph type="sldNum" sz="quarter" idx="11"/>
          </p:nvPr>
        </p:nvSpPr>
        <p:spPr>
          <a:xfrm>
            <a:off x="6" y="1314452"/>
            <a:ext cx="1295401" cy="526257"/>
          </a:xfrm>
        </p:spPr>
        <p:txBody>
          <a:bodyPr>
            <a:noAutofit/>
          </a:bodyPr>
          <a:lstStyle>
            <a:lvl1pPr>
              <a:defRPr sz="2400">
                <a:solidFill>
                  <a:srgbClr val="FFFFFF"/>
                </a:solidFill>
              </a:defRPr>
            </a:lvl1p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3"/>
          </p:nvPr>
        </p:nvSpPr>
        <p:spPr>
          <a:xfrm>
            <a:off x="609600" y="1352551"/>
            <a:ext cx="3886201" cy="3268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844901" y="1352553"/>
            <a:ext cx="3886201" cy="3268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E4606EA6-EFEA-4C30-9264-4F9291A5780D}" type="datetime1">
              <a:rPr lang="en-US" smtClean="0"/>
              <a:pPr/>
              <a:t>23-Jul-24</a:t>
            </a:fld>
            <a:endParaRPr lang="en-US"/>
          </a:p>
        </p:txBody>
      </p:sp>
      <p:sp>
        <p:nvSpPr>
          <p:cNvPr id="10" name="Slide Number Placeholder 9"/>
          <p:cNvSpPr>
            <a:spLocks noGrp="1"/>
          </p:cNvSpPr>
          <p:nvPr>
            <p:ph type="sldNum" sz="quarter" idx="16"/>
          </p:nvPr>
        </p:nvSpPr>
        <p:spPr/>
        <p:txBody>
          <a:bodyPr rtlCol="0"/>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7" y="118110"/>
            <a:ext cx="8153401" cy="1005840"/>
          </a:xfrm>
        </p:spPr>
        <p:txBody>
          <a:bodyPr anchor="b"/>
          <a:lstStyle>
            <a:lvl1pPr>
              <a:defRPr/>
            </a:lvl1pPr>
          </a:lstStyle>
          <a:p>
            <a:r>
              <a:rPr lang="en-US" smtClean="0"/>
              <a:t>Click to edit Master title style</a:t>
            </a:r>
            <a:endParaRPr lang="en-US" dirty="0"/>
          </a:p>
        </p:txBody>
      </p:sp>
      <p:sp>
        <p:nvSpPr>
          <p:cNvPr id="11" name="Content Placeholder 10"/>
          <p:cNvSpPr>
            <a:spLocks noGrp="1"/>
          </p:cNvSpPr>
          <p:nvPr>
            <p:ph sz="quarter" idx="13"/>
          </p:nvPr>
        </p:nvSpPr>
        <p:spPr>
          <a:xfrm>
            <a:off x="609600" y="1919818"/>
            <a:ext cx="3886201"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800599" y="1919818"/>
            <a:ext cx="3886201"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E4606EA6-EFEA-4C30-9264-4F9291A5780D}" type="datetime1">
              <a:rPr lang="en-US" smtClean="0"/>
              <a:pPr/>
              <a:t>23-Jul-24</a:t>
            </a:fld>
            <a:endParaRPr lang="en-US"/>
          </a:p>
        </p:txBody>
      </p:sp>
      <p:sp>
        <p:nvSpPr>
          <p:cNvPr id="12" name="Slide Number Placeholder 11"/>
          <p:cNvSpPr>
            <a:spLocks noGrp="1"/>
          </p:cNvSpPr>
          <p:nvPr>
            <p:ph type="sldNum" sz="quarter" idx="16"/>
          </p:nvPr>
        </p:nvSpPr>
        <p:spPr/>
        <p:txBody>
          <a:bodyPr rtlCol="0"/>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8"/>
          </p:nvPr>
        </p:nvSpPr>
        <p:spPr>
          <a:xfrm>
            <a:off x="609600" y="1362287"/>
            <a:ext cx="3886201" cy="530352"/>
          </a:xfrm>
          <a:solidFill>
            <a:schemeClr val="accent2"/>
          </a:solidFill>
        </p:spPr>
        <p:txBody>
          <a:bodyPr rtlCol="0" anchor="ctr"/>
          <a:lstStyle>
            <a:lvl1pPr>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19"/>
          </p:nvPr>
        </p:nvSpPr>
        <p:spPr>
          <a:xfrm>
            <a:off x="4800599" y="1362287"/>
            <a:ext cx="3886201" cy="530352"/>
          </a:xfrm>
          <a:solidFill>
            <a:schemeClr val="accent4"/>
          </a:solidFill>
        </p:spPr>
        <p:txBody>
          <a:bodyPr rtlCol="0" anchor="ctr"/>
          <a:lstStyle>
            <a:lvl1pPr>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FADB5D-B7A0-47E3-AD2D-B1A6F8614213}" type="datetime1">
              <a:rPr lang="en-US" smtClean="0"/>
              <a:pPr/>
              <a:t>23-Jul-24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pPr/>
              <a:t>23-Jul-24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4686300"/>
            <a:ext cx="533401" cy="285750"/>
          </a:xfrm>
        </p:spPr>
        <p:txBody>
          <a:bodyPr/>
          <a:lstStyle>
            <a:lvl1pPr>
              <a:defRPr>
                <a:solidFill>
                  <a:schemeClr val="tx2"/>
                </a:solidFill>
              </a:defRPr>
            </a:lvl1pPr>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1" cy="1005840"/>
          </a:xfrm>
        </p:spPr>
        <p:txBody>
          <a:bodyPr anchor="b"/>
          <a:lstStyle>
            <a:lvl1pPr algn="l">
              <a:buNone/>
              <a:defRPr sz="42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49A8198-4617-485E-9585-4840B69DBBA6}" type="datetime1">
              <a:rPr lang="en-US" smtClean="0"/>
              <a:pPr/>
              <a:t>23-Jul-24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1"/>
          </p:nvPr>
        </p:nvSpPr>
        <p:spPr>
          <a:xfrm>
            <a:off x="609606" y="1428750"/>
            <a:ext cx="1600201"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3"/>
          </p:nvPr>
        </p:nvSpPr>
        <p:spPr>
          <a:xfrm>
            <a:off x="2362199" y="1428750"/>
            <a:ext cx="64008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1600199"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a:xfrm>
            <a:off x="-9145"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3"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199" y="3543300"/>
            <a:ext cx="7315200" cy="4572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a:xfrm>
            <a:off x="1447805" y="0"/>
            <a:ext cx="100585"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4686300"/>
            <a:ext cx="2667001" cy="273844"/>
          </a:xfrm>
        </p:spPr>
        <p:txBody>
          <a:bodyPr rtlCol="0"/>
          <a:lstStyle/>
          <a:p>
            <a:fld id="{E4606EA6-EFEA-4C30-9264-4F9291A5780D}" type="datetime1">
              <a:rPr lang="en-US" smtClean="0"/>
              <a:pPr/>
              <a:t>23-Jul-24</a:t>
            </a:fld>
            <a:endParaRPr lang="en-US"/>
          </a:p>
        </p:txBody>
      </p:sp>
      <p:sp>
        <p:nvSpPr>
          <p:cNvPr id="13" name="Slide Number Placeholder 12"/>
          <p:cNvSpPr>
            <a:spLocks noGrp="1"/>
          </p:cNvSpPr>
          <p:nvPr>
            <p:ph type="sldNum" sz="quarter" idx="11"/>
          </p:nvPr>
        </p:nvSpPr>
        <p:spPr>
          <a:xfrm>
            <a:off x="0" y="3500437"/>
            <a:ext cx="1447801" cy="497684"/>
          </a:xfrm>
        </p:spPr>
        <p:txBody>
          <a:bodyPr rtlCol="0"/>
          <a:lstStyle>
            <a:lvl1pPr>
              <a:defRPr sz="2800"/>
            </a:lvl1pPr>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1" y="4686155"/>
            <a:ext cx="4572000" cy="273844"/>
          </a:xfrm>
        </p:spPr>
        <p:txBody>
          <a:bodyPr rtlCol="0"/>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7" y="1352550"/>
            <a:ext cx="8153401" cy="324231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4686300"/>
            <a:ext cx="2667001" cy="273844"/>
          </a:xfrm>
          <a:prstGeom prst="rect">
            <a:avLst/>
          </a:prstGeom>
        </p:spPr>
        <p:txBody>
          <a:bodyPr vert="horz" anchor="ctr" anchorCtr="0"/>
          <a:lstStyle>
            <a:lvl1pPr algn="l">
              <a:defRPr sz="1400">
                <a:solidFill>
                  <a:schemeClr val="tx2"/>
                </a:solidFill>
              </a:defRPr>
            </a:lvl1pPr>
          </a:lstStyle>
          <a:p>
            <a:fld id="{E4606EA6-EFEA-4C30-9264-4F9291A5780D}" type="datetime1">
              <a:rPr lang="en-US" smtClean="0"/>
              <a:pPr/>
              <a:t>23-Jul-24</a:t>
            </a:fld>
            <a:endParaRPr lang="en-US" sz="1400" dirty="0">
              <a:solidFill>
                <a:schemeClr val="tx2"/>
              </a:solidFill>
            </a:endParaRPr>
          </a:p>
        </p:txBody>
      </p:sp>
      <p:sp>
        <p:nvSpPr>
          <p:cNvPr id="3" name="Footer Placeholder 2"/>
          <p:cNvSpPr>
            <a:spLocks noGrp="1"/>
          </p:cNvSpPr>
          <p:nvPr>
            <p:ph type="ftr" sz="quarter" idx="3"/>
          </p:nvPr>
        </p:nvSpPr>
        <p:spPr>
          <a:xfrm>
            <a:off x="609602" y="4686155"/>
            <a:ext cx="5421083" cy="273844"/>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129460"/>
            <a:ext cx="533401"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49" y="1129460"/>
            <a:ext cx="8553451"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123508"/>
            <a:ext cx="533401" cy="183357"/>
          </a:xfrm>
          <a:prstGeom prst="rect">
            <a:avLst/>
          </a:prstGeom>
        </p:spPr>
        <p:txBody>
          <a:bodyPr vert="horz" anchor="ctr" anchorCtr="0">
            <a:normAutofit/>
          </a:bodyPr>
          <a:lstStyle>
            <a:lvl1pPr algn="ctr">
              <a:defRPr sz="1400" b="1">
                <a:solidFill>
                  <a:srgbClr val="FFFFFF"/>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2" name="Title Placeholder 21"/>
          <p:cNvSpPr>
            <a:spLocks noGrp="1"/>
          </p:cNvSpPr>
          <p:nvPr>
            <p:ph type="title"/>
          </p:nvPr>
        </p:nvSpPr>
        <p:spPr>
          <a:xfrm>
            <a:off x="609600" y="118110"/>
            <a:ext cx="8153401" cy="1005840"/>
          </a:xfrm>
          <a:prstGeom prst="rect">
            <a:avLst/>
          </a:prstGeom>
        </p:spPr>
        <p:txBody>
          <a:bodyPr vert="horz" anchor="b">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1" latinLnBrk="0" hangingPunct="1">
        <a:spcBef>
          <a:spcPct val="0"/>
        </a:spcBef>
        <a:buNone/>
        <a:defRPr sz="42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panose="05000000000000000000"/>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panose="05020102010507070707"/>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panose="05000000000000000000"/>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drogh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drogha@adrogha.limited" TargetMode="External"/><Relationship Id="rId4" Type="http://schemas.openxmlformats.org/officeDocument/2006/relationships/hyperlink" Target="mailto:adroghalimited@gmail.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2362205" y="2038350"/>
            <a:ext cx="6477001" cy="2343150"/>
          </a:xfrm>
        </p:spPr>
        <p:txBody>
          <a:bodyPr>
            <a:normAutofit fontScale="90000"/>
          </a:bodyPr>
          <a:lstStyle/>
          <a:p>
            <a:pPr lvl="0">
              <a:lnSpc>
                <a:spcPct val="115000"/>
              </a:lnSpc>
              <a:spcBef>
                <a:spcPts val="0"/>
              </a:spcBef>
            </a:pP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Adrogha Industries limited</a:t>
            </a:r>
            <a:br>
              <a:rPr lang="en-US" sz="3600" dirty="0" smtClean="0"/>
            </a:br>
            <a:r>
              <a:rPr lang="en-US" sz="1300" dirty="0" smtClean="0">
                <a:solidFill>
                  <a:srgbClr val="FFFFFF"/>
                </a:solidFill>
                <a:latin typeface="+mn-lt"/>
                <a:ea typeface="Century Gothic" panose="020B0502020202020204"/>
                <a:cs typeface="Century Gothic" panose="020B0502020202020204"/>
                <a:sym typeface="Century Gothic" panose="020B0502020202020204"/>
              </a:rPr>
              <a:t>Location: Nagpur, Maharashtra, India. 440017</a:t>
            </a:r>
            <a:br>
              <a:rPr lang="en-US" sz="1300" dirty="0" smtClean="0">
                <a:solidFill>
                  <a:srgbClr val="FFFFFF"/>
                </a:solidFill>
                <a:latin typeface="+mn-lt"/>
                <a:ea typeface="Century Gothic" panose="020B0502020202020204"/>
                <a:cs typeface="Century Gothic" panose="020B0502020202020204"/>
                <a:sym typeface="Century Gothic" panose="020B0502020202020204"/>
              </a:rPr>
            </a:br>
            <a:r>
              <a:rPr lang="en-US" sz="1300" dirty="0" smtClean="0">
                <a:solidFill>
                  <a:srgbClr val="FFFFFF"/>
                </a:solidFill>
                <a:latin typeface="+mn-lt"/>
                <a:ea typeface="Century Gothic" panose="020B0502020202020204"/>
                <a:cs typeface="Century Gothic" panose="020B0502020202020204"/>
                <a:sym typeface="Century Gothic" panose="020B0502020202020204"/>
              </a:rPr>
              <a:t>Website:    </a:t>
            </a:r>
            <a:r>
              <a:rPr lang="en-US" sz="1600" cap="none" dirty="0" smtClean="0">
                <a:solidFill>
                  <a:srgbClr val="FFFFFF"/>
                </a:solidFill>
                <a:latin typeface="+mn-lt"/>
                <a:ea typeface="Century Gothic" panose="020B0502020202020204"/>
                <a:cs typeface="Century Gothic" panose="020B0502020202020204"/>
                <a:sym typeface="Century Gothic" panose="020B0502020202020204"/>
                <a:hlinkClick r:id="rId3"/>
              </a:rPr>
              <a:t>www.adrogha.com</a:t>
            </a:r>
            <a:r>
              <a:rPr lang="en-US" sz="1300" dirty="0" smtClean="0">
                <a:solidFill>
                  <a:srgbClr val="FFFFFF"/>
                </a:solidFill>
                <a:latin typeface="+mn-lt"/>
                <a:ea typeface="Century Gothic" panose="020B0502020202020204"/>
                <a:cs typeface="Century Gothic" panose="020B0502020202020204"/>
                <a:sym typeface="Century Gothic" panose="020B0502020202020204"/>
              </a:rPr>
              <a:t> </a:t>
            </a:r>
            <a:br>
              <a:rPr lang="en-US" sz="1300" dirty="0" smtClean="0">
                <a:solidFill>
                  <a:srgbClr val="FFFFFF"/>
                </a:solidFill>
                <a:latin typeface="+mn-lt"/>
                <a:ea typeface="Century Gothic" panose="020B0502020202020204"/>
                <a:cs typeface="Century Gothic" panose="020B0502020202020204"/>
                <a:sym typeface="Century Gothic" panose="020B0502020202020204"/>
              </a:rPr>
            </a:br>
            <a:r>
              <a:rPr lang="en-US" sz="1300" dirty="0" smtClean="0">
                <a:solidFill>
                  <a:srgbClr val="FFFFFF"/>
                </a:solidFill>
                <a:latin typeface="+mn-lt"/>
                <a:ea typeface="Century Gothic" panose="020B0502020202020204"/>
                <a:cs typeface="Century Gothic" panose="020B0502020202020204"/>
                <a:sym typeface="Century Gothic" panose="020B0502020202020204"/>
              </a:rPr>
              <a:t>Email:        </a:t>
            </a:r>
            <a:r>
              <a:rPr lang="en-US" sz="1600" cap="none" dirty="0" smtClean="0">
                <a:solidFill>
                  <a:srgbClr val="FFFFFF"/>
                </a:solidFill>
                <a:latin typeface="+mn-lt"/>
                <a:ea typeface="Century Gothic" panose="020B0502020202020204"/>
                <a:cs typeface="Century Gothic" panose="020B0502020202020204"/>
                <a:sym typeface="Century Gothic" panose="020B0502020202020204"/>
                <a:hlinkClick r:id="rId4"/>
              </a:rPr>
              <a:t>adroghalimited@gmail.com</a:t>
            </a:r>
            <a:r>
              <a:rPr lang="en-US" sz="1600" cap="none" dirty="0" smtClean="0">
                <a:solidFill>
                  <a:srgbClr val="FFFFFF"/>
                </a:solidFill>
                <a:latin typeface="+mn-lt"/>
                <a:ea typeface="Century Gothic" panose="020B0502020202020204"/>
                <a:cs typeface="Century Gothic" panose="020B0502020202020204"/>
                <a:sym typeface="Century Gothic" panose="020B0502020202020204"/>
              </a:rPr>
              <a:t> </a:t>
            </a:r>
            <a:r>
              <a:rPr lang="en-US" sz="1300" cap="none" dirty="0" smtClean="0">
                <a:solidFill>
                  <a:srgbClr val="FFFFFF"/>
                </a:solidFill>
                <a:latin typeface="+mn-lt"/>
                <a:ea typeface="Century Gothic" panose="020B0502020202020204"/>
                <a:cs typeface="Century Gothic" panose="020B0502020202020204"/>
                <a:sym typeface="Century Gothic" panose="020B0502020202020204"/>
              </a:rPr>
              <a:t> </a:t>
            </a:r>
            <a:r>
              <a:rPr lang="en-US" sz="1300" dirty="0" smtClean="0">
                <a:solidFill>
                  <a:srgbClr val="FFFFFF"/>
                </a:solidFill>
                <a:latin typeface="+mn-lt"/>
                <a:ea typeface="Century Gothic" panose="020B0502020202020204"/>
                <a:cs typeface="Century Gothic" panose="020B0502020202020204"/>
                <a:sym typeface="Century Gothic" panose="020B0502020202020204"/>
              </a:rPr>
              <a:t>   </a:t>
            </a:r>
            <a:r>
              <a:rPr lang="en-US" sz="1600" cap="none" dirty="0" smtClean="0">
                <a:solidFill>
                  <a:srgbClr val="FFFFFF"/>
                </a:solidFill>
                <a:latin typeface="+mn-lt"/>
                <a:ea typeface="Century Gothic" panose="020B0502020202020204"/>
                <a:cs typeface="Century Gothic" panose="020B0502020202020204"/>
                <a:sym typeface="Century Gothic" panose="020B0502020202020204"/>
                <a:hlinkClick r:id="rId5"/>
              </a:rPr>
              <a:t>adrogha@adrogha.limited</a:t>
            </a:r>
            <a:r>
              <a:rPr lang="en-US" sz="1600" cap="none" dirty="0" smtClean="0">
                <a:solidFill>
                  <a:srgbClr val="FFFFFF"/>
                </a:solidFill>
                <a:latin typeface="+mn-lt"/>
                <a:ea typeface="Century Gothic" panose="020B0502020202020204"/>
                <a:cs typeface="Century Gothic" panose="020B0502020202020204"/>
                <a:sym typeface="Century Gothic" panose="020B0502020202020204"/>
              </a:rPr>
              <a:t> </a:t>
            </a:r>
            <a:r>
              <a:rPr lang="en-US" sz="1300" dirty="0" smtClean="0">
                <a:solidFill>
                  <a:srgbClr val="FFFFFF"/>
                </a:solidFill>
                <a:latin typeface="+mn-lt"/>
                <a:ea typeface="Century Gothic" panose="020B0502020202020204"/>
                <a:cs typeface="Century Gothic" panose="020B0502020202020204"/>
                <a:sym typeface="Century Gothic" panose="020B0502020202020204"/>
              </a:rPr>
              <a:t/>
            </a:r>
            <a:br>
              <a:rPr lang="en-US" sz="1300" dirty="0" smtClean="0">
                <a:solidFill>
                  <a:srgbClr val="FFFFFF"/>
                </a:solidFill>
                <a:latin typeface="+mn-lt"/>
                <a:ea typeface="Century Gothic" panose="020B0502020202020204"/>
                <a:cs typeface="Century Gothic" panose="020B0502020202020204"/>
                <a:sym typeface="Century Gothic" panose="020B0502020202020204"/>
              </a:rPr>
            </a:br>
            <a:r>
              <a:rPr lang="en-US" sz="1300" dirty="0" smtClean="0">
                <a:solidFill>
                  <a:srgbClr val="FFFFFF"/>
                </a:solidFill>
                <a:latin typeface="+mn-lt"/>
                <a:ea typeface="Century Gothic" panose="020B0502020202020204"/>
                <a:cs typeface="Century Gothic" panose="020B0502020202020204"/>
                <a:sym typeface="Century Gothic" panose="020B0502020202020204"/>
              </a:rPr>
              <a:t>Contact:  +91 82082 44 530</a:t>
            </a:r>
            <a:br>
              <a:rPr lang="en-US" sz="1300" dirty="0" smtClean="0">
                <a:solidFill>
                  <a:srgbClr val="FFFFFF"/>
                </a:solidFill>
                <a:latin typeface="+mn-lt"/>
                <a:ea typeface="Century Gothic" panose="020B0502020202020204"/>
                <a:cs typeface="Century Gothic" panose="020B0502020202020204"/>
                <a:sym typeface="Century Gothic" panose="020B0502020202020204"/>
              </a:rPr>
            </a:br>
            <a:r>
              <a:rPr lang="en-US" sz="1300" dirty="0" smtClean="0">
                <a:solidFill>
                  <a:srgbClr val="FFFFFF"/>
                </a:solidFill>
                <a:latin typeface="+mn-lt"/>
                <a:ea typeface="Century Gothic" panose="020B0502020202020204"/>
                <a:cs typeface="Century Gothic" panose="020B0502020202020204"/>
                <a:sym typeface="Century Gothic" panose="020B0502020202020204"/>
              </a:rPr>
              <a:t>Established Date: 24/03/2023</a:t>
            </a:r>
            <a:endParaRPr lang="en-US" sz="3600" dirty="0"/>
          </a:p>
        </p:txBody>
      </p:sp>
      <p:sp>
        <p:nvSpPr>
          <p:cNvPr id="5" name="Rectangle 4"/>
          <p:cNvSpPr>
            <a:spLocks noGrp="1"/>
          </p:cNvSpPr>
          <p:nvPr>
            <p:ph type="subTitle" idx="1"/>
          </p:nvPr>
        </p:nvSpPr>
        <p:spPr/>
        <p:txBody>
          <a:bodyPr>
            <a:normAutofit fontScale="85000" lnSpcReduction="10000"/>
          </a:bodyPr>
          <a:lstStyle/>
          <a:p>
            <a:r>
              <a:rPr lang="en-US" b="1" dirty="0" smtClean="0"/>
              <a:t> EPC- Engineering Procurement and Construction</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About us</a:t>
            </a:r>
            <a:endParaRPr lang="en-US" dirty="0"/>
          </a:p>
        </p:txBody>
      </p:sp>
      <p:sp>
        <p:nvSpPr>
          <p:cNvPr id="3" name="Rectangle 2"/>
          <p:cNvSpPr>
            <a:spLocks noGrp="1"/>
          </p:cNvSpPr>
          <p:nvPr>
            <p:ph sz="quarter" idx="13"/>
          </p:nvPr>
        </p:nvSpPr>
        <p:spPr>
          <a:xfrm>
            <a:off x="609600" y="1352553"/>
            <a:ext cx="7924800" cy="3276599"/>
          </a:xfrm>
        </p:spPr>
        <p:txBody>
          <a:bodyPr>
            <a:normAutofit fontScale="25000" lnSpcReduction="20000"/>
          </a:bodyPr>
          <a:lstStyle/>
          <a:p>
            <a:r>
              <a:rPr lang="en-US" sz="4800" b="1" dirty="0" smtClean="0"/>
              <a:t>ADROGHA INDUSTRIES LTD. </a:t>
            </a:r>
            <a:r>
              <a:rPr lang="en-US" sz="4800" dirty="0" smtClean="0"/>
              <a:t>EPC company- Engineering, Procurement, and Construction. </a:t>
            </a:r>
          </a:p>
          <a:p>
            <a:r>
              <a:rPr lang="en-US" sz="4800" dirty="0" smtClean="0"/>
              <a:t>large-scale of  Projects, engineering and construction projects, particularly in industries such as energy, infrastructure, and manufacturing, etc</a:t>
            </a:r>
          </a:p>
          <a:p>
            <a:r>
              <a:rPr lang="en-US" sz="4800" dirty="0" smtClean="0"/>
              <a:t>Engineering: The design and planning phase of the project, where the engineering team creates detailed plans and specifications for the project.</a:t>
            </a:r>
          </a:p>
          <a:p>
            <a:r>
              <a:rPr lang="en-US" sz="4800" dirty="0" smtClean="0"/>
              <a:t>Procurement: The sourcing and purchasing of materials, equipment, and services required for the project.</a:t>
            </a:r>
          </a:p>
          <a:p>
            <a:r>
              <a:rPr lang="en-US" sz="4800" dirty="0" smtClean="0"/>
              <a:t>Construction: The actual construction of the project, including the installation of equipment and systems, testing, and commissioning.</a:t>
            </a:r>
          </a:p>
          <a:p>
            <a:r>
              <a:rPr lang="en-US" sz="4800" dirty="0" smtClean="0"/>
              <a:t>Our customers are out most important assets for us. That’s why we work hard to provide the best, most cutting-edge solutions. Your success is our success, which is why we have a team of experts that can handle every area of your plans. We don’t just follow the trends online rather we set them. Together we strive to achieve our common goal that is client’s satisfaction.</a:t>
            </a:r>
          </a:p>
          <a:p>
            <a:r>
              <a:rPr lang="en-US" sz="4800" dirty="0" smtClean="0"/>
              <a:t>Founded in January 2011 as </a:t>
            </a:r>
            <a:r>
              <a:rPr lang="en-US" sz="4800" b="1" dirty="0" smtClean="0"/>
              <a:t>“A RESEARCH” </a:t>
            </a:r>
            <a:r>
              <a:rPr lang="en-US" sz="4800" dirty="0" smtClean="0"/>
              <a:t>and in August 2017 we are switched to </a:t>
            </a:r>
            <a:r>
              <a:rPr lang="en-US" sz="4800" b="1" dirty="0" smtClean="0"/>
              <a:t>ARAIPL- “AREKAR RESEARCH AND APPLICATION INDIA PRIVATE LIMITED”</a:t>
            </a:r>
            <a:r>
              <a:rPr lang="en-US" sz="4800" dirty="0" smtClean="0"/>
              <a:t> early years were inspired by the spirit of nationalism. It pioneered several industries of national importance in India. </a:t>
            </a:r>
          </a:p>
          <a:p>
            <a:r>
              <a:rPr lang="en-US" sz="4800" dirty="0" smtClean="0"/>
              <a:t>In more recent times, March 2023 its pioneering spirit has been showcased by companies </a:t>
            </a:r>
            <a:r>
              <a:rPr lang="en-US" sz="4800" b="1" dirty="0" smtClean="0"/>
              <a:t>ADROGHA INDUSTRIES LTD. </a:t>
            </a:r>
            <a:r>
              <a:rPr lang="en-US" sz="4800" dirty="0" smtClean="0"/>
              <a:t>which made India’s first indigenously developed Business.</a:t>
            </a:r>
          </a:p>
          <a:p>
            <a:pPr>
              <a:buNone/>
            </a:pPr>
            <a:endParaRPr lang="en-US" sz="5600" dirty="0" smtClean="0"/>
          </a:p>
          <a:p>
            <a:pPr>
              <a:buNone/>
            </a:pPr>
            <a:endParaRPr lang="en-US" dirty="0" smtClean="0"/>
          </a:p>
          <a:p>
            <a:pPr marL="0" indent="0">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Mission, Vision &amp; Values</a:t>
            </a:r>
            <a:endParaRPr lang="en-US" dirty="0"/>
          </a:p>
        </p:txBody>
      </p:sp>
      <p:sp>
        <p:nvSpPr>
          <p:cNvPr id="3" name="Rectangle 2"/>
          <p:cNvSpPr>
            <a:spLocks noGrp="1"/>
          </p:cNvSpPr>
          <p:nvPr>
            <p:ph sz="quarter" idx="13"/>
          </p:nvPr>
        </p:nvSpPr>
        <p:spPr>
          <a:xfrm>
            <a:off x="533400" y="1581150"/>
            <a:ext cx="8077200" cy="3124200"/>
          </a:xfrm>
        </p:spPr>
        <p:txBody>
          <a:bodyPr anchor="ctr">
            <a:normAutofit lnSpcReduction="10000"/>
          </a:bodyPr>
          <a:lstStyle/>
          <a:p>
            <a:pPr marL="274320" lvl="1">
              <a:buNone/>
            </a:pPr>
            <a:r>
              <a:rPr lang="en-US" sz="1800" dirty="0" smtClean="0">
                <a:solidFill>
                  <a:schemeClr val="tx2"/>
                </a:solidFill>
                <a:latin typeface="+mj-lt"/>
              </a:rPr>
              <a:t>Mission </a:t>
            </a:r>
          </a:p>
          <a:p>
            <a:pPr marL="274320" lvl="1">
              <a:buNone/>
            </a:pPr>
            <a:r>
              <a:rPr lang="en-US" sz="1600" dirty="0" smtClean="0">
                <a:solidFill>
                  <a:schemeClr val="tx2"/>
                </a:solidFill>
                <a:ea typeface="Century Gothic" panose="020B0502020202020204"/>
                <a:cs typeface="Century Gothic" panose="020B0502020202020204"/>
                <a:sym typeface="Century Gothic" panose="020B0502020202020204"/>
              </a:rPr>
              <a:t>Our customers are out most important assets for us. That’s why we work hard to provide the best, most cutting-edge solutions. Your success is our success.</a:t>
            </a:r>
          </a:p>
          <a:p>
            <a:pPr marL="274320" lvl="1">
              <a:buNone/>
            </a:pPr>
            <a:endParaRPr lang="en-US" sz="1600" dirty="0" smtClean="0">
              <a:solidFill>
                <a:schemeClr val="tx2"/>
              </a:solidFill>
            </a:endParaRPr>
          </a:p>
          <a:p>
            <a:pPr marL="274320" lvl="1">
              <a:buNone/>
            </a:pPr>
            <a:r>
              <a:rPr lang="en-US" sz="1800" dirty="0" smtClean="0">
                <a:solidFill>
                  <a:schemeClr val="tx2"/>
                </a:solidFill>
                <a:latin typeface="+mj-lt"/>
              </a:rPr>
              <a:t>Vision</a:t>
            </a:r>
          </a:p>
          <a:p>
            <a:pPr marL="274320" lvl="1">
              <a:buNone/>
            </a:pPr>
            <a:r>
              <a:rPr lang="en-US" sz="1600" dirty="0" smtClean="0">
                <a:solidFill>
                  <a:schemeClr val="tx2"/>
                </a:solidFill>
              </a:rPr>
              <a:t>Together we strive to achieve our common goal that is client’s satisfaction.</a:t>
            </a:r>
          </a:p>
          <a:p>
            <a:pPr marL="274320" lvl="1">
              <a:buNone/>
            </a:pPr>
            <a:endParaRPr lang="en-US" sz="1800" dirty="0" smtClean="0">
              <a:solidFill>
                <a:schemeClr val="tx2"/>
              </a:solidFill>
            </a:endParaRPr>
          </a:p>
          <a:p>
            <a:pPr marL="274320" lvl="1">
              <a:buNone/>
            </a:pPr>
            <a:r>
              <a:rPr lang="en-US" sz="1800" dirty="0" smtClean="0">
                <a:solidFill>
                  <a:schemeClr val="tx2"/>
                </a:solidFill>
                <a:latin typeface="+mj-lt"/>
              </a:rPr>
              <a:t>Values</a:t>
            </a:r>
          </a:p>
          <a:p>
            <a:pPr marL="274320" lvl="1">
              <a:buNone/>
            </a:pPr>
            <a:r>
              <a:rPr lang="en-US" sz="1600" dirty="0" smtClean="0">
                <a:solidFill>
                  <a:schemeClr val="tx2"/>
                </a:solidFill>
                <a:latin typeface="+mj-lt"/>
              </a:rPr>
              <a:t>B</a:t>
            </a:r>
            <a:r>
              <a:rPr lang="en-US" sz="1600" dirty="0" smtClean="0">
                <a:solidFill>
                  <a:schemeClr val="tx2"/>
                </a:solidFill>
              </a:rPr>
              <a:t>eing a great place to work is the difference between being a good company and a great company.</a:t>
            </a:r>
            <a:endParaRPr lang="en-US" dirty="0" smtClean="0">
              <a:solidFill>
                <a:schemeClr val="tx2"/>
              </a:solidFill>
            </a:endParaRPr>
          </a:p>
          <a:p>
            <a:pPr marL="274320" lvl="1">
              <a:buNone/>
            </a:pPr>
            <a:endParaRPr lang="en-US"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571500" y="273844"/>
            <a:ext cx="7886700" cy="994275"/>
          </a:xfrm>
          <a:prstGeom prst="rect">
            <a:avLst/>
          </a:prstGeom>
          <a:noFill/>
          <a:ln>
            <a:noFill/>
          </a:ln>
        </p:spPr>
        <p:txBody>
          <a:bodyPr spcFirstLastPara="1" wrap="square" lIns="68569" tIns="34275" rIns="68569" bIns="34275" anchor="ctr" anchorCtr="0">
            <a:normAutofit/>
          </a:bodyPr>
          <a:lstStyle/>
          <a:p>
            <a:pPr>
              <a:buSzPts val="4000"/>
            </a:pPr>
            <a:r>
              <a:rPr lang="en-US" dirty="0" smtClean="0"/>
              <a:t>Our History</a:t>
            </a:r>
            <a:endParaRPr b="1">
              <a:ea typeface="Century Gothic" panose="020B0502020202020204"/>
              <a:cs typeface="Century Gothic" panose="020B0502020202020204"/>
              <a:sym typeface="Century Gothic" panose="020B0502020202020204"/>
            </a:endParaRPr>
          </a:p>
        </p:txBody>
      </p:sp>
      <p:sp>
        <p:nvSpPr>
          <p:cNvPr id="142" name="Google Shape;142;p21"/>
          <p:cNvSpPr txBox="1"/>
          <p:nvPr/>
        </p:nvSpPr>
        <p:spPr>
          <a:xfrm>
            <a:off x="1714500" y="2114549"/>
            <a:ext cx="1714500" cy="746328"/>
          </a:xfrm>
          <a:prstGeom prst="rect">
            <a:avLst/>
          </a:prstGeom>
          <a:noFill/>
          <a:ln>
            <a:noFill/>
          </a:ln>
        </p:spPr>
        <p:txBody>
          <a:bodyPr spcFirstLastPara="1" wrap="square" lIns="68569" tIns="34275" rIns="68569" bIns="34275" anchor="t" anchorCtr="0">
            <a:spAutoFit/>
          </a:bodyPr>
          <a:lstStyle/>
          <a:p>
            <a:pPr algn="ctr"/>
            <a:r>
              <a:rPr lang="en-US" sz="1100" dirty="0" smtClean="0">
                <a:solidFill>
                  <a:schemeClr val="tx2"/>
                </a:solidFill>
                <a:ea typeface="Century Gothic" panose="020B0502020202020204"/>
                <a:cs typeface="Century Gothic" panose="020B0502020202020204"/>
                <a:sym typeface="Century Gothic" panose="020B0502020202020204"/>
              </a:rPr>
              <a:t>Switched Firm To Company</a:t>
            </a:r>
          </a:p>
          <a:p>
            <a:pPr algn="ctr"/>
            <a:r>
              <a:rPr lang="en-US" sz="1100" dirty="0" smtClean="0">
                <a:solidFill>
                  <a:schemeClr val="tx2"/>
                </a:solidFill>
                <a:ea typeface="Century Gothic" panose="020B0502020202020204"/>
                <a:cs typeface="Century Gothic" panose="020B0502020202020204"/>
                <a:sym typeface="Century Gothic" panose="020B0502020202020204"/>
              </a:rPr>
              <a:t> </a:t>
            </a:r>
            <a:r>
              <a:rPr lang="en-US" sz="1100" b="1" dirty="0" smtClean="0">
                <a:solidFill>
                  <a:schemeClr val="tx2"/>
                </a:solidFill>
                <a:ea typeface="Century Gothic" panose="020B0502020202020204"/>
                <a:cs typeface="Century Gothic" panose="020B0502020202020204"/>
                <a:sym typeface="Century Gothic" panose="020B0502020202020204"/>
              </a:rPr>
              <a:t>“A Research” </a:t>
            </a:r>
            <a:r>
              <a:rPr lang="en-US" sz="1100" dirty="0" smtClean="0">
                <a:solidFill>
                  <a:schemeClr val="tx2"/>
                </a:solidFill>
                <a:ea typeface="Century Gothic" panose="020B0502020202020204"/>
                <a:cs typeface="Century Gothic" panose="020B0502020202020204"/>
                <a:sym typeface="Century Gothic" panose="020B0502020202020204"/>
              </a:rPr>
              <a:t>to </a:t>
            </a:r>
            <a:r>
              <a:rPr lang="en-US" sz="1100" b="1" dirty="0" smtClean="0">
                <a:solidFill>
                  <a:schemeClr val="tx2"/>
                </a:solidFill>
                <a:ea typeface="Century Gothic" panose="020B0502020202020204"/>
                <a:cs typeface="Century Gothic" panose="020B0502020202020204"/>
                <a:sym typeface="Century Gothic" panose="020B0502020202020204"/>
              </a:rPr>
              <a:t>“Arekar Research And Application (I) Pvt. Ltd.”</a:t>
            </a:r>
            <a:endParaRPr sz="1100" b="1">
              <a:solidFill>
                <a:schemeClr val="tx2"/>
              </a:solidFill>
              <a:ea typeface="Century Gothic" panose="020B0502020202020204"/>
              <a:cs typeface="Century Gothic" panose="020B0502020202020204"/>
              <a:sym typeface="Century Gothic" panose="020B0502020202020204"/>
            </a:endParaRPr>
          </a:p>
        </p:txBody>
      </p:sp>
      <p:sp>
        <p:nvSpPr>
          <p:cNvPr id="143" name="Google Shape;143;p21"/>
          <p:cNvSpPr txBox="1"/>
          <p:nvPr/>
        </p:nvSpPr>
        <p:spPr>
          <a:xfrm>
            <a:off x="3997327" y="2171701"/>
            <a:ext cx="1434825" cy="577051"/>
          </a:xfrm>
          <a:prstGeom prst="rect">
            <a:avLst/>
          </a:prstGeom>
          <a:noFill/>
          <a:ln>
            <a:noFill/>
          </a:ln>
        </p:spPr>
        <p:txBody>
          <a:bodyPr spcFirstLastPara="1" wrap="square" lIns="68569" tIns="34275" rIns="68569" bIns="34275" anchor="t" anchorCtr="0">
            <a:spAutoFit/>
          </a:bodyPr>
          <a:lstStyle/>
          <a:p>
            <a:pPr algn="ctr"/>
            <a:r>
              <a:rPr lang="en-US" sz="1100" dirty="0" smtClean="0">
                <a:solidFill>
                  <a:srgbClr val="043035"/>
                </a:solidFill>
                <a:ea typeface="Century Gothic" panose="020B0502020202020204"/>
                <a:cs typeface="Century Gothic" panose="020B0502020202020204"/>
                <a:sym typeface="Century Gothic" panose="020B0502020202020204"/>
              </a:rPr>
              <a:t>Works with Cement plant, </a:t>
            </a:r>
            <a:r>
              <a:rPr lang="en-US" sz="1100" dirty="0" smtClean="0">
                <a:solidFill>
                  <a:schemeClr val="tx2"/>
                </a:solidFill>
                <a:ea typeface="Century Gothic" panose="020B0502020202020204"/>
                <a:cs typeface="Century Gothic" panose="020B0502020202020204"/>
                <a:sym typeface="Century Gothic" panose="020B0502020202020204"/>
              </a:rPr>
              <a:t>power</a:t>
            </a:r>
            <a:r>
              <a:rPr lang="en-US" sz="1100" dirty="0" smtClean="0">
                <a:solidFill>
                  <a:srgbClr val="043035"/>
                </a:solidFill>
                <a:ea typeface="Century Gothic" panose="020B0502020202020204"/>
                <a:cs typeface="Century Gothic" panose="020B0502020202020204"/>
                <a:sym typeface="Century Gothic" panose="020B0502020202020204"/>
              </a:rPr>
              <a:t> plant, government sector</a:t>
            </a:r>
            <a:endParaRPr sz="1100">
              <a:solidFill>
                <a:srgbClr val="043035"/>
              </a:solidFill>
              <a:ea typeface="Century Gothic" panose="020B0502020202020204"/>
              <a:cs typeface="Century Gothic" panose="020B0502020202020204"/>
              <a:sym typeface="Century Gothic" panose="020B0502020202020204"/>
            </a:endParaRPr>
          </a:p>
        </p:txBody>
      </p:sp>
      <p:sp>
        <p:nvSpPr>
          <p:cNvPr id="144" name="Google Shape;144;p21"/>
          <p:cNvSpPr txBox="1"/>
          <p:nvPr/>
        </p:nvSpPr>
        <p:spPr>
          <a:xfrm>
            <a:off x="6104523" y="2283161"/>
            <a:ext cx="1434825" cy="577051"/>
          </a:xfrm>
          <a:prstGeom prst="rect">
            <a:avLst/>
          </a:prstGeom>
          <a:noFill/>
          <a:ln>
            <a:noFill/>
          </a:ln>
        </p:spPr>
        <p:txBody>
          <a:bodyPr spcFirstLastPara="1" wrap="square" lIns="68569" tIns="34275" rIns="68569" bIns="34275" anchor="t" anchorCtr="0">
            <a:spAutoFit/>
          </a:bodyPr>
          <a:lstStyle/>
          <a:p>
            <a:pPr algn="ctr"/>
            <a:r>
              <a:rPr lang="en-US" sz="1100" dirty="0" smtClean="0">
                <a:solidFill>
                  <a:srgbClr val="043035"/>
                </a:solidFill>
                <a:ea typeface="Century Gothic" panose="020B0502020202020204"/>
                <a:cs typeface="Century Gothic" panose="020B0502020202020204"/>
                <a:sym typeface="Century Gothic" panose="020B0502020202020204"/>
              </a:rPr>
              <a:t>Consultancy and Execution Many Project In Engineering</a:t>
            </a:r>
            <a:endParaRPr sz="1100">
              <a:solidFill>
                <a:srgbClr val="043035"/>
              </a:solidFill>
              <a:ea typeface="Century Gothic" panose="020B0502020202020204"/>
              <a:cs typeface="Century Gothic" panose="020B0502020202020204"/>
              <a:sym typeface="Century Gothic" panose="020B0502020202020204"/>
            </a:endParaRPr>
          </a:p>
        </p:txBody>
      </p:sp>
      <p:cxnSp>
        <p:nvCxnSpPr>
          <p:cNvPr id="145" name="Google Shape;145;p21"/>
          <p:cNvCxnSpPr/>
          <p:nvPr/>
        </p:nvCxnSpPr>
        <p:spPr>
          <a:xfrm>
            <a:off x="1347537" y="2117558"/>
            <a:ext cx="0" cy="794025"/>
          </a:xfrm>
          <a:prstGeom prst="straightConnector1">
            <a:avLst/>
          </a:prstGeom>
          <a:noFill/>
          <a:ln w="19050" cap="flat" cmpd="sng">
            <a:solidFill>
              <a:srgbClr val="043035"/>
            </a:solidFill>
            <a:prstDash val="solid"/>
            <a:miter lim="800000"/>
            <a:headEnd type="none" w="sm" len="sm"/>
            <a:tailEnd type="none" w="sm" len="sm"/>
          </a:ln>
        </p:spPr>
      </p:cxnSp>
      <p:cxnSp>
        <p:nvCxnSpPr>
          <p:cNvPr id="146" name="Google Shape;146;p21"/>
          <p:cNvCxnSpPr/>
          <p:nvPr/>
        </p:nvCxnSpPr>
        <p:spPr>
          <a:xfrm>
            <a:off x="3708734" y="2117558"/>
            <a:ext cx="0" cy="794025"/>
          </a:xfrm>
          <a:prstGeom prst="straightConnector1">
            <a:avLst/>
          </a:prstGeom>
          <a:noFill/>
          <a:ln w="19050" cap="flat" cmpd="sng">
            <a:solidFill>
              <a:srgbClr val="043035"/>
            </a:solidFill>
            <a:prstDash val="solid"/>
            <a:miter lim="800000"/>
            <a:headEnd type="none" w="sm" len="sm"/>
            <a:tailEnd type="none" w="sm" len="sm"/>
          </a:ln>
        </p:spPr>
      </p:cxnSp>
      <p:cxnSp>
        <p:nvCxnSpPr>
          <p:cNvPr id="147" name="Google Shape;147;p21"/>
          <p:cNvCxnSpPr/>
          <p:nvPr/>
        </p:nvCxnSpPr>
        <p:spPr>
          <a:xfrm>
            <a:off x="5781174" y="2117558"/>
            <a:ext cx="0" cy="794025"/>
          </a:xfrm>
          <a:prstGeom prst="straightConnector1">
            <a:avLst/>
          </a:prstGeom>
          <a:noFill/>
          <a:ln w="19050" cap="flat" cmpd="sng">
            <a:solidFill>
              <a:srgbClr val="043035"/>
            </a:solidFill>
            <a:prstDash val="solid"/>
            <a:miter lim="800000"/>
            <a:headEnd type="none" w="sm" len="sm"/>
            <a:tailEnd type="none" w="sm" len="sm"/>
          </a:ln>
        </p:spPr>
      </p:cxnSp>
      <p:cxnSp>
        <p:nvCxnSpPr>
          <p:cNvPr id="148" name="Google Shape;148;p21"/>
          <p:cNvCxnSpPr/>
          <p:nvPr/>
        </p:nvCxnSpPr>
        <p:spPr>
          <a:xfrm>
            <a:off x="7862637" y="2135606"/>
            <a:ext cx="0" cy="794025"/>
          </a:xfrm>
          <a:prstGeom prst="straightConnector1">
            <a:avLst/>
          </a:prstGeom>
          <a:noFill/>
          <a:ln w="19050" cap="flat" cmpd="sng">
            <a:solidFill>
              <a:srgbClr val="043035"/>
            </a:solidFill>
            <a:prstDash val="solid"/>
            <a:miter lim="800000"/>
            <a:headEnd type="none" w="sm" len="sm"/>
            <a:tailEnd type="none" w="sm" len="sm"/>
          </a:ln>
        </p:spPr>
      </p:cxnSp>
      <p:sp>
        <p:nvSpPr>
          <p:cNvPr id="149" name="Google Shape;149;p21"/>
          <p:cNvSpPr txBox="1"/>
          <p:nvPr/>
        </p:nvSpPr>
        <p:spPr>
          <a:xfrm>
            <a:off x="630154" y="2971800"/>
            <a:ext cx="1434825" cy="407774"/>
          </a:xfrm>
          <a:prstGeom prst="rect">
            <a:avLst/>
          </a:prstGeom>
          <a:noFill/>
          <a:ln>
            <a:noFill/>
          </a:ln>
        </p:spPr>
        <p:txBody>
          <a:bodyPr spcFirstLastPara="1" wrap="square" lIns="68569" tIns="34275" rIns="68569" bIns="34275" anchor="t" anchorCtr="0">
            <a:spAutoFit/>
          </a:bodyPr>
          <a:lstStyle/>
          <a:p>
            <a:pPr algn="ctr"/>
            <a:r>
              <a:rPr lang="en-US" sz="1100" dirty="0" smtClean="0">
                <a:solidFill>
                  <a:srgbClr val="043035"/>
                </a:solidFill>
                <a:ea typeface="Century Gothic" panose="020B0502020202020204"/>
                <a:cs typeface="Century Gothic" panose="020B0502020202020204"/>
                <a:sym typeface="Century Gothic" panose="020B0502020202020204"/>
              </a:rPr>
              <a:t>First Startup as a</a:t>
            </a:r>
          </a:p>
          <a:p>
            <a:pPr algn="ctr"/>
            <a:r>
              <a:rPr lang="en-US" sz="1100" b="1" dirty="0" smtClean="0">
                <a:solidFill>
                  <a:srgbClr val="043035"/>
                </a:solidFill>
                <a:ea typeface="Century Gothic" panose="020B0502020202020204"/>
                <a:cs typeface="Century Gothic" panose="020B0502020202020204"/>
                <a:sym typeface="Century Gothic" panose="020B0502020202020204"/>
              </a:rPr>
              <a:t> “A </a:t>
            </a:r>
            <a:r>
              <a:rPr lang="en-US" sz="1100" b="1" dirty="0" smtClean="0">
                <a:solidFill>
                  <a:schemeClr val="tx2"/>
                </a:solidFill>
                <a:ea typeface="Century Gothic" panose="020B0502020202020204"/>
                <a:cs typeface="Century Gothic" panose="020B0502020202020204"/>
                <a:sym typeface="Century Gothic" panose="020B0502020202020204"/>
              </a:rPr>
              <a:t>Research</a:t>
            </a:r>
            <a:r>
              <a:rPr lang="en-US" sz="1100" b="1" dirty="0" smtClean="0">
                <a:solidFill>
                  <a:srgbClr val="043035"/>
                </a:solidFill>
                <a:ea typeface="Century Gothic" panose="020B0502020202020204"/>
                <a:cs typeface="Century Gothic" panose="020B0502020202020204"/>
                <a:sym typeface="Century Gothic" panose="020B0502020202020204"/>
              </a:rPr>
              <a:t>”</a:t>
            </a:r>
            <a:endParaRPr sz="1100" b="1">
              <a:solidFill>
                <a:srgbClr val="043035"/>
              </a:solidFill>
              <a:ea typeface="Century Gothic" panose="020B0502020202020204"/>
              <a:cs typeface="Century Gothic" panose="020B0502020202020204"/>
              <a:sym typeface="Century Gothic" panose="020B0502020202020204"/>
            </a:endParaRPr>
          </a:p>
        </p:txBody>
      </p:sp>
      <p:cxnSp>
        <p:nvCxnSpPr>
          <p:cNvPr id="150" name="Google Shape;150;p21"/>
          <p:cNvCxnSpPr/>
          <p:nvPr/>
        </p:nvCxnSpPr>
        <p:spPr>
          <a:xfrm>
            <a:off x="2603316" y="2911642"/>
            <a:ext cx="0" cy="794025"/>
          </a:xfrm>
          <a:prstGeom prst="straightConnector1">
            <a:avLst/>
          </a:prstGeom>
          <a:noFill/>
          <a:ln w="19050" cap="flat" cmpd="sng">
            <a:solidFill>
              <a:srgbClr val="043035"/>
            </a:solidFill>
            <a:prstDash val="solid"/>
            <a:miter lim="800000"/>
            <a:headEnd type="none" w="sm" len="sm"/>
            <a:tailEnd type="none" w="sm" len="sm"/>
          </a:ln>
        </p:spPr>
      </p:cxnSp>
      <p:sp>
        <p:nvSpPr>
          <p:cNvPr id="151" name="Google Shape;151;p21"/>
          <p:cNvSpPr txBox="1"/>
          <p:nvPr/>
        </p:nvSpPr>
        <p:spPr>
          <a:xfrm>
            <a:off x="2991351" y="2971801"/>
            <a:ext cx="1434825" cy="577051"/>
          </a:xfrm>
          <a:prstGeom prst="rect">
            <a:avLst/>
          </a:prstGeom>
          <a:noFill/>
          <a:ln>
            <a:noFill/>
          </a:ln>
        </p:spPr>
        <p:txBody>
          <a:bodyPr spcFirstLastPara="1" wrap="square" lIns="68569" tIns="34275" rIns="68569" bIns="34275" anchor="t" anchorCtr="0">
            <a:spAutoFit/>
          </a:bodyPr>
          <a:lstStyle/>
          <a:p>
            <a:pPr algn="ctr"/>
            <a:r>
              <a:rPr lang="en-US" sz="1100" dirty="0" smtClean="0">
                <a:solidFill>
                  <a:srgbClr val="043035"/>
                </a:solidFill>
                <a:ea typeface="Century Gothic" panose="020B0502020202020204"/>
                <a:cs typeface="Century Gothic" panose="020B0502020202020204"/>
                <a:sym typeface="Century Gothic" panose="020B0502020202020204"/>
              </a:rPr>
              <a:t>Start works in Fire Fighting and Fire Alarm System</a:t>
            </a:r>
            <a:endParaRPr sz="1100">
              <a:solidFill>
                <a:srgbClr val="043035"/>
              </a:solidFill>
              <a:ea typeface="Century Gothic" panose="020B0502020202020204"/>
              <a:cs typeface="Century Gothic" panose="020B0502020202020204"/>
              <a:sym typeface="Century Gothic" panose="020B0502020202020204"/>
            </a:endParaRPr>
          </a:p>
        </p:txBody>
      </p:sp>
      <p:cxnSp>
        <p:nvCxnSpPr>
          <p:cNvPr id="152" name="Google Shape;152;p21"/>
          <p:cNvCxnSpPr/>
          <p:nvPr/>
        </p:nvCxnSpPr>
        <p:spPr>
          <a:xfrm>
            <a:off x="4775016" y="2911642"/>
            <a:ext cx="0" cy="794025"/>
          </a:xfrm>
          <a:prstGeom prst="straightConnector1">
            <a:avLst/>
          </a:prstGeom>
          <a:noFill/>
          <a:ln w="19050" cap="flat" cmpd="sng">
            <a:solidFill>
              <a:srgbClr val="043035"/>
            </a:solidFill>
            <a:prstDash val="solid"/>
            <a:miter lim="800000"/>
            <a:headEnd type="none" w="sm" len="sm"/>
            <a:tailEnd type="none" w="sm" len="sm"/>
          </a:ln>
        </p:spPr>
      </p:cxnSp>
      <p:sp>
        <p:nvSpPr>
          <p:cNvPr id="153" name="Google Shape;153;p21"/>
          <p:cNvSpPr txBox="1"/>
          <p:nvPr/>
        </p:nvSpPr>
        <p:spPr>
          <a:xfrm>
            <a:off x="5063791" y="2971801"/>
            <a:ext cx="1434825" cy="577051"/>
          </a:xfrm>
          <a:prstGeom prst="rect">
            <a:avLst/>
          </a:prstGeom>
          <a:noFill/>
          <a:ln>
            <a:noFill/>
          </a:ln>
        </p:spPr>
        <p:txBody>
          <a:bodyPr spcFirstLastPara="1" wrap="square" lIns="68569" tIns="34275" rIns="68569" bIns="34275" anchor="t" anchorCtr="0">
            <a:spAutoFit/>
          </a:bodyPr>
          <a:lstStyle/>
          <a:p>
            <a:pPr lvl="0" algn="ctr"/>
            <a:r>
              <a:rPr lang="en-US" sz="1100" dirty="0" smtClean="0">
                <a:solidFill>
                  <a:srgbClr val="043035"/>
                </a:solidFill>
                <a:ea typeface="Century Gothic" panose="020B0502020202020204"/>
                <a:cs typeface="Century Gothic" panose="020B0502020202020204"/>
                <a:sym typeface="Century Gothic" panose="020B0502020202020204"/>
              </a:rPr>
              <a:t>Works with </a:t>
            </a:r>
            <a:r>
              <a:rPr lang="en-US" sz="1100" dirty="0" smtClean="0">
                <a:solidFill>
                  <a:schemeClr val="tx2"/>
                </a:solidFill>
                <a:ea typeface="Century Gothic" panose="020B0502020202020204"/>
                <a:cs typeface="Century Gothic" panose="020B0502020202020204"/>
                <a:sym typeface="Century Gothic" panose="020B0502020202020204"/>
              </a:rPr>
              <a:t>Government</a:t>
            </a:r>
            <a:r>
              <a:rPr lang="en-US" sz="1100" dirty="0" smtClean="0">
                <a:solidFill>
                  <a:srgbClr val="043035"/>
                </a:solidFill>
                <a:ea typeface="Century Gothic" panose="020B0502020202020204"/>
                <a:cs typeface="Century Gothic" panose="020B0502020202020204"/>
                <a:sym typeface="Century Gothic" panose="020B0502020202020204"/>
              </a:rPr>
              <a:t> sector &amp; Industrial Sector</a:t>
            </a:r>
            <a:endParaRPr lang="en-US" sz="1100" dirty="0">
              <a:solidFill>
                <a:srgbClr val="043035"/>
              </a:solidFill>
              <a:ea typeface="Century Gothic" panose="020B0502020202020204"/>
              <a:cs typeface="Century Gothic" panose="020B0502020202020204"/>
              <a:sym typeface="Century Gothic" panose="020B0502020202020204"/>
            </a:endParaRPr>
          </a:p>
        </p:txBody>
      </p:sp>
      <p:cxnSp>
        <p:nvCxnSpPr>
          <p:cNvPr id="154" name="Google Shape;154;p21"/>
          <p:cNvCxnSpPr/>
          <p:nvPr/>
        </p:nvCxnSpPr>
        <p:spPr>
          <a:xfrm>
            <a:off x="6865503" y="2911642"/>
            <a:ext cx="0" cy="794025"/>
          </a:xfrm>
          <a:prstGeom prst="straightConnector1">
            <a:avLst/>
          </a:prstGeom>
          <a:noFill/>
          <a:ln w="19050" cap="flat" cmpd="sng">
            <a:solidFill>
              <a:srgbClr val="043035"/>
            </a:solidFill>
            <a:prstDash val="solid"/>
            <a:miter lim="800000"/>
            <a:headEnd type="none" w="sm" len="sm"/>
            <a:tailEnd type="none" w="sm" len="sm"/>
          </a:ln>
        </p:spPr>
      </p:cxnSp>
      <p:sp>
        <p:nvSpPr>
          <p:cNvPr id="155" name="Google Shape;155;p21"/>
          <p:cNvSpPr txBox="1"/>
          <p:nvPr/>
        </p:nvSpPr>
        <p:spPr>
          <a:xfrm>
            <a:off x="630154" y="1762717"/>
            <a:ext cx="1434825" cy="238497"/>
          </a:xfrm>
          <a:prstGeom prst="rect">
            <a:avLst/>
          </a:prstGeom>
          <a:noFill/>
          <a:ln>
            <a:noFill/>
          </a:ln>
        </p:spPr>
        <p:txBody>
          <a:bodyPr spcFirstLastPara="1" wrap="square" lIns="68569" tIns="34275" rIns="68569" bIns="34275" anchor="t" anchorCtr="0">
            <a:spAutoFit/>
          </a:bodyPr>
          <a:lstStyle/>
          <a:p>
            <a:pPr algn="ctr"/>
            <a:r>
              <a:rPr lang="en-US" sz="1100" b="1" dirty="0" smtClean="0">
                <a:solidFill>
                  <a:schemeClr val="tx2"/>
                </a:solidFill>
                <a:ea typeface="Century Gothic" panose="020B0502020202020204"/>
                <a:cs typeface="Century Gothic" panose="020B0502020202020204"/>
                <a:sym typeface="Century Gothic" panose="020B0502020202020204"/>
              </a:rPr>
              <a:t>02/01/2011</a:t>
            </a:r>
            <a:endParaRPr sz="1100">
              <a:solidFill>
                <a:schemeClr val="tx2"/>
              </a:solidFill>
              <a:ea typeface="Century Gothic" panose="020B0502020202020204"/>
              <a:cs typeface="Century Gothic" panose="020B0502020202020204"/>
              <a:sym typeface="Century Gothic" panose="020B0502020202020204"/>
            </a:endParaRPr>
          </a:p>
        </p:txBody>
      </p:sp>
      <p:sp>
        <p:nvSpPr>
          <p:cNvPr id="156" name="Google Shape;156;p21"/>
          <p:cNvSpPr txBox="1"/>
          <p:nvPr/>
        </p:nvSpPr>
        <p:spPr>
          <a:xfrm>
            <a:off x="1885934" y="3883281"/>
            <a:ext cx="1434825" cy="238497"/>
          </a:xfrm>
          <a:prstGeom prst="rect">
            <a:avLst/>
          </a:prstGeom>
          <a:noFill/>
          <a:ln>
            <a:noFill/>
          </a:ln>
        </p:spPr>
        <p:txBody>
          <a:bodyPr spcFirstLastPara="1" wrap="square" lIns="68569" tIns="34275" rIns="68569" bIns="34275" anchor="t" anchorCtr="0">
            <a:spAutoFit/>
          </a:bodyPr>
          <a:lstStyle/>
          <a:p>
            <a:pPr algn="ctr"/>
            <a:r>
              <a:rPr lang="en-US" sz="1100" b="1" dirty="0" smtClean="0">
                <a:solidFill>
                  <a:schemeClr val="tx2"/>
                </a:solidFill>
                <a:ea typeface="Century Gothic" panose="020B0502020202020204"/>
                <a:cs typeface="Century Gothic" panose="020B0502020202020204"/>
                <a:sym typeface="Century Gothic" panose="020B0502020202020204"/>
              </a:rPr>
              <a:t>18/08/2017</a:t>
            </a:r>
            <a:endParaRPr sz="1100">
              <a:solidFill>
                <a:schemeClr val="tx2"/>
              </a:solidFill>
              <a:ea typeface="Century Gothic" panose="020B0502020202020204"/>
              <a:cs typeface="Century Gothic" panose="020B0502020202020204"/>
              <a:sym typeface="Century Gothic" panose="020B0502020202020204"/>
            </a:endParaRPr>
          </a:p>
        </p:txBody>
      </p:sp>
      <p:sp>
        <p:nvSpPr>
          <p:cNvPr id="157" name="Google Shape;157;p21"/>
          <p:cNvSpPr txBox="1"/>
          <p:nvPr/>
        </p:nvSpPr>
        <p:spPr>
          <a:xfrm>
            <a:off x="2991351" y="1771334"/>
            <a:ext cx="1434825" cy="238497"/>
          </a:xfrm>
          <a:prstGeom prst="rect">
            <a:avLst/>
          </a:prstGeom>
          <a:noFill/>
          <a:ln>
            <a:noFill/>
          </a:ln>
        </p:spPr>
        <p:txBody>
          <a:bodyPr spcFirstLastPara="1" wrap="square" lIns="68569" tIns="34275" rIns="68569" bIns="34275" anchor="t" anchorCtr="0">
            <a:spAutoFit/>
          </a:bodyPr>
          <a:lstStyle/>
          <a:p>
            <a:pPr algn="ctr"/>
            <a:r>
              <a:rPr lang="en-US" sz="1100" b="1" dirty="0" smtClean="0">
                <a:solidFill>
                  <a:schemeClr val="tx2"/>
                </a:solidFill>
                <a:ea typeface="Century Gothic" panose="020B0502020202020204"/>
                <a:cs typeface="Century Gothic" panose="020B0502020202020204"/>
                <a:sym typeface="Century Gothic" panose="020B0502020202020204"/>
              </a:rPr>
              <a:t>2018</a:t>
            </a:r>
            <a:endParaRPr sz="1100">
              <a:solidFill>
                <a:schemeClr val="tx2"/>
              </a:solidFill>
              <a:ea typeface="Century Gothic" panose="020B0502020202020204"/>
              <a:cs typeface="Century Gothic" panose="020B0502020202020204"/>
              <a:sym typeface="Century Gothic" panose="020B0502020202020204"/>
            </a:endParaRPr>
          </a:p>
        </p:txBody>
      </p:sp>
      <p:sp>
        <p:nvSpPr>
          <p:cNvPr id="158" name="Google Shape;158;p21"/>
          <p:cNvSpPr txBox="1"/>
          <p:nvPr/>
        </p:nvSpPr>
        <p:spPr>
          <a:xfrm>
            <a:off x="5063774" y="1762716"/>
            <a:ext cx="1434825" cy="238497"/>
          </a:xfrm>
          <a:prstGeom prst="rect">
            <a:avLst/>
          </a:prstGeom>
          <a:noFill/>
          <a:ln>
            <a:noFill/>
          </a:ln>
        </p:spPr>
        <p:txBody>
          <a:bodyPr spcFirstLastPara="1" wrap="square" lIns="68569" tIns="34275" rIns="68569" bIns="34275" anchor="t" anchorCtr="0">
            <a:spAutoFit/>
          </a:bodyPr>
          <a:lstStyle/>
          <a:p>
            <a:pPr algn="ctr"/>
            <a:r>
              <a:rPr lang="en-US" sz="1100" b="1" dirty="0" smtClean="0">
                <a:solidFill>
                  <a:schemeClr val="tx2"/>
                </a:solidFill>
                <a:ea typeface="Century Gothic" panose="020B0502020202020204"/>
                <a:cs typeface="Century Gothic" panose="020B0502020202020204"/>
                <a:sym typeface="Century Gothic" panose="020B0502020202020204"/>
              </a:rPr>
              <a:t>2020</a:t>
            </a:r>
            <a:endParaRPr sz="1100" b="1">
              <a:solidFill>
                <a:schemeClr val="tx2"/>
              </a:solidFill>
              <a:ea typeface="Century Gothic" panose="020B0502020202020204"/>
              <a:cs typeface="Century Gothic" panose="020B0502020202020204"/>
              <a:sym typeface="Century Gothic" panose="020B0502020202020204"/>
            </a:endParaRPr>
          </a:p>
        </p:txBody>
      </p:sp>
      <p:sp>
        <p:nvSpPr>
          <p:cNvPr id="159" name="Google Shape;159;p21"/>
          <p:cNvSpPr txBox="1"/>
          <p:nvPr/>
        </p:nvSpPr>
        <p:spPr>
          <a:xfrm>
            <a:off x="4057632" y="3883282"/>
            <a:ext cx="1434825" cy="238497"/>
          </a:xfrm>
          <a:prstGeom prst="rect">
            <a:avLst/>
          </a:prstGeom>
          <a:noFill/>
          <a:ln>
            <a:noFill/>
          </a:ln>
        </p:spPr>
        <p:txBody>
          <a:bodyPr spcFirstLastPara="1" wrap="square" lIns="68569" tIns="34275" rIns="68569" bIns="34275" anchor="t" anchorCtr="0">
            <a:spAutoFit/>
          </a:bodyPr>
          <a:lstStyle/>
          <a:p>
            <a:pPr algn="ctr"/>
            <a:r>
              <a:rPr lang="en-US" sz="1100" b="1" dirty="0" smtClean="0">
                <a:solidFill>
                  <a:schemeClr val="tx2"/>
                </a:solidFill>
                <a:ea typeface="Century Gothic" panose="020B0502020202020204"/>
                <a:cs typeface="Century Gothic" panose="020B0502020202020204"/>
                <a:sym typeface="Century Gothic" panose="020B0502020202020204"/>
              </a:rPr>
              <a:t>2019</a:t>
            </a:r>
            <a:endParaRPr sz="1100">
              <a:solidFill>
                <a:schemeClr val="tx2"/>
              </a:solidFill>
              <a:ea typeface="Century Gothic" panose="020B0502020202020204"/>
              <a:cs typeface="Century Gothic" panose="020B0502020202020204"/>
              <a:sym typeface="Century Gothic" panose="020B0502020202020204"/>
            </a:endParaRPr>
          </a:p>
        </p:txBody>
      </p:sp>
      <p:sp>
        <p:nvSpPr>
          <p:cNvPr id="160" name="Google Shape;160;p21"/>
          <p:cNvSpPr txBox="1"/>
          <p:nvPr/>
        </p:nvSpPr>
        <p:spPr>
          <a:xfrm>
            <a:off x="6148119" y="3868585"/>
            <a:ext cx="1434825" cy="238497"/>
          </a:xfrm>
          <a:prstGeom prst="rect">
            <a:avLst/>
          </a:prstGeom>
          <a:noFill/>
          <a:ln>
            <a:noFill/>
          </a:ln>
        </p:spPr>
        <p:txBody>
          <a:bodyPr spcFirstLastPara="1" wrap="square" lIns="68569" tIns="34275" rIns="68569" bIns="34275" anchor="t" anchorCtr="0">
            <a:spAutoFit/>
          </a:bodyPr>
          <a:lstStyle/>
          <a:p>
            <a:pPr algn="ctr"/>
            <a:r>
              <a:rPr lang="en-US" sz="1100" b="1" dirty="0" smtClean="0">
                <a:solidFill>
                  <a:schemeClr val="tx2"/>
                </a:solidFill>
                <a:ea typeface="Century Gothic" panose="020B0502020202020204"/>
                <a:cs typeface="Century Gothic" panose="020B0502020202020204"/>
                <a:sym typeface="Century Gothic" panose="020B0502020202020204"/>
              </a:rPr>
              <a:t>2021</a:t>
            </a:r>
            <a:endParaRPr sz="1100">
              <a:solidFill>
                <a:schemeClr val="tx2"/>
              </a:solidFill>
              <a:ea typeface="Century Gothic" panose="020B0502020202020204"/>
              <a:cs typeface="Century Gothic" panose="020B0502020202020204"/>
              <a:sym typeface="Century Gothic" panose="020B0502020202020204"/>
            </a:endParaRPr>
          </a:p>
        </p:txBody>
      </p:sp>
      <p:sp>
        <p:nvSpPr>
          <p:cNvPr id="161" name="Google Shape;161;p21"/>
          <p:cNvSpPr txBox="1"/>
          <p:nvPr/>
        </p:nvSpPr>
        <p:spPr>
          <a:xfrm>
            <a:off x="7145253" y="1771310"/>
            <a:ext cx="1434825" cy="238497"/>
          </a:xfrm>
          <a:prstGeom prst="rect">
            <a:avLst/>
          </a:prstGeom>
          <a:noFill/>
          <a:ln>
            <a:noFill/>
          </a:ln>
        </p:spPr>
        <p:txBody>
          <a:bodyPr spcFirstLastPara="1" wrap="square" lIns="68569" tIns="34275" rIns="68569" bIns="34275" anchor="t" anchorCtr="0">
            <a:spAutoFit/>
          </a:bodyPr>
          <a:lstStyle/>
          <a:p>
            <a:pPr algn="ctr"/>
            <a:r>
              <a:rPr lang="en-US" sz="1100" b="1" dirty="0" smtClean="0">
                <a:solidFill>
                  <a:schemeClr val="tx2"/>
                </a:solidFill>
                <a:ea typeface="Century Gothic" panose="020B0502020202020204"/>
                <a:cs typeface="Century Gothic" panose="020B0502020202020204"/>
                <a:sym typeface="Century Gothic" panose="020B0502020202020204"/>
              </a:rPr>
              <a:t>24/03/2023</a:t>
            </a:r>
            <a:endParaRPr sz="1100">
              <a:solidFill>
                <a:schemeClr val="tx2"/>
              </a:solidFill>
              <a:ea typeface="Century Gothic" panose="020B0502020202020204"/>
              <a:cs typeface="Century Gothic" panose="020B0502020202020204"/>
              <a:sym typeface="Century Gothic" panose="020B0502020202020204"/>
            </a:endParaRPr>
          </a:p>
        </p:txBody>
      </p:sp>
      <p:sp>
        <p:nvSpPr>
          <p:cNvPr id="162" name="Google Shape;162;p21"/>
          <p:cNvSpPr txBox="1"/>
          <p:nvPr/>
        </p:nvSpPr>
        <p:spPr>
          <a:xfrm>
            <a:off x="7137734" y="2971801"/>
            <a:ext cx="1434825" cy="746328"/>
          </a:xfrm>
          <a:prstGeom prst="rect">
            <a:avLst/>
          </a:prstGeom>
          <a:noFill/>
          <a:ln>
            <a:noFill/>
          </a:ln>
        </p:spPr>
        <p:txBody>
          <a:bodyPr spcFirstLastPara="1" wrap="square" lIns="68569" tIns="34275" rIns="68569" bIns="34275" anchor="t" anchorCtr="0">
            <a:spAutoFit/>
          </a:bodyPr>
          <a:lstStyle/>
          <a:p>
            <a:pPr algn="ctr"/>
            <a:r>
              <a:rPr lang="en-US" sz="1100" dirty="0" smtClean="0">
                <a:solidFill>
                  <a:srgbClr val="043035"/>
                </a:solidFill>
                <a:ea typeface="Century Gothic" panose="020B0502020202020204"/>
                <a:cs typeface="Century Gothic" panose="020B0502020202020204"/>
                <a:sym typeface="Century Gothic" panose="020B0502020202020204"/>
              </a:rPr>
              <a:t>New Limited Company as a</a:t>
            </a:r>
          </a:p>
          <a:p>
            <a:pPr algn="ctr"/>
            <a:r>
              <a:rPr lang="en-US" sz="1100" b="1" dirty="0" smtClean="0">
                <a:solidFill>
                  <a:srgbClr val="043035"/>
                </a:solidFill>
                <a:ea typeface="Century Gothic" panose="020B0502020202020204"/>
                <a:cs typeface="Century Gothic" panose="020B0502020202020204"/>
                <a:sym typeface="Century Gothic" panose="020B0502020202020204"/>
              </a:rPr>
              <a:t>“Adrogha Industries Limited”</a:t>
            </a:r>
            <a:endParaRPr sz="1100" b="1">
              <a:solidFill>
                <a:srgbClr val="043035"/>
              </a:solidFill>
              <a:ea typeface="Century Gothic" panose="020B0502020202020204"/>
              <a:cs typeface="Century Gothic" panose="020B0502020202020204"/>
              <a:sym typeface="Century Gothic" panose="020B0502020202020204"/>
            </a:endParaRPr>
          </a:p>
        </p:txBody>
      </p:sp>
      <p:cxnSp>
        <p:nvCxnSpPr>
          <p:cNvPr id="163" name="Google Shape;163;p21"/>
          <p:cNvCxnSpPr/>
          <p:nvPr/>
        </p:nvCxnSpPr>
        <p:spPr>
          <a:xfrm>
            <a:off x="797092" y="2911642"/>
            <a:ext cx="7775325" cy="0"/>
          </a:xfrm>
          <a:prstGeom prst="straightConnector1">
            <a:avLst/>
          </a:prstGeom>
          <a:noFill/>
          <a:ln w="76200" cap="flat" cmpd="sng">
            <a:solidFill>
              <a:srgbClr val="1EBCA5"/>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Services</a:t>
            </a:r>
          </a:p>
        </p:txBody>
      </p:sp>
      <p:pic>
        <p:nvPicPr>
          <p:cNvPr id="5" name="Picture 4" descr="fire fighting"/>
          <p:cNvPicPr>
            <a:picLocks noChangeAspect="1"/>
          </p:cNvPicPr>
          <p:nvPr/>
        </p:nvPicPr>
        <p:blipFill>
          <a:blip r:embed="rId3" cstate="print"/>
          <a:stretch>
            <a:fillRect/>
          </a:stretch>
        </p:blipFill>
        <p:spPr>
          <a:xfrm>
            <a:off x="381000" y="1657350"/>
            <a:ext cx="1981200" cy="1066800"/>
          </a:xfrm>
          <a:prstGeom prst="rect">
            <a:avLst/>
          </a:prstGeom>
        </p:spPr>
      </p:pic>
      <p:sp>
        <p:nvSpPr>
          <p:cNvPr id="6" name="Text Box 5"/>
          <p:cNvSpPr txBox="1"/>
          <p:nvPr/>
        </p:nvSpPr>
        <p:spPr>
          <a:xfrm>
            <a:off x="381635" y="3046095"/>
            <a:ext cx="2103120" cy="262890"/>
          </a:xfrm>
          <a:prstGeom prst="rect">
            <a:avLst/>
          </a:prstGeom>
          <a:noFill/>
        </p:spPr>
        <p:txBody>
          <a:bodyPr wrap="square" rtlCol="0">
            <a:noAutofit/>
          </a:bodyPr>
          <a:lstStyle/>
          <a:p>
            <a:endParaRPr lang="en-US"/>
          </a:p>
        </p:txBody>
      </p:sp>
      <p:pic>
        <p:nvPicPr>
          <p:cNvPr id="9" name="Picture 8" descr="fire alarm system"/>
          <p:cNvPicPr>
            <a:picLocks noChangeAspect="1"/>
          </p:cNvPicPr>
          <p:nvPr/>
        </p:nvPicPr>
        <p:blipFill>
          <a:blip r:embed="rId4" cstate="print"/>
          <a:stretch>
            <a:fillRect/>
          </a:stretch>
        </p:blipFill>
        <p:spPr>
          <a:xfrm>
            <a:off x="381000" y="3257550"/>
            <a:ext cx="2056765" cy="1097280"/>
          </a:xfrm>
          <a:prstGeom prst="rect">
            <a:avLst/>
          </a:prstGeom>
        </p:spPr>
      </p:pic>
      <p:sp>
        <p:nvSpPr>
          <p:cNvPr id="11" name="TextBox 10"/>
          <p:cNvSpPr txBox="1"/>
          <p:nvPr/>
        </p:nvSpPr>
        <p:spPr>
          <a:xfrm>
            <a:off x="381000" y="2724150"/>
            <a:ext cx="1905000" cy="338554"/>
          </a:xfrm>
          <a:prstGeom prst="rect">
            <a:avLst/>
          </a:prstGeom>
          <a:noFill/>
        </p:spPr>
        <p:txBody>
          <a:bodyPr wrap="square" rtlCol="0">
            <a:spAutoFit/>
          </a:bodyPr>
          <a:lstStyle/>
          <a:p>
            <a:r>
              <a:rPr lang="en-US" sz="1600" dirty="0" smtClean="0">
                <a:solidFill>
                  <a:schemeClr val="tx2"/>
                </a:solidFill>
              </a:rPr>
              <a:t> Fire Fighting System</a:t>
            </a:r>
            <a:endParaRPr lang="en-US" sz="1600" dirty="0">
              <a:solidFill>
                <a:schemeClr val="tx2"/>
              </a:solidFill>
            </a:endParaRPr>
          </a:p>
        </p:txBody>
      </p:sp>
      <p:pic>
        <p:nvPicPr>
          <p:cNvPr id="12" name="Picture 11" descr="fire hydrant.png"/>
          <p:cNvPicPr>
            <a:picLocks noChangeAspect="1"/>
          </p:cNvPicPr>
          <p:nvPr/>
        </p:nvPicPr>
        <p:blipFill>
          <a:blip r:embed="rId5" cstate="print"/>
          <a:stretch>
            <a:fillRect/>
          </a:stretch>
        </p:blipFill>
        <p:spPr>
          <a:xfrm>
            <a:off x="2667000" y="1657350"/>
            <a:ext cx="1975104" cy="1066800"/>
          </a:xfrm>
          <a:prstGeom prst="rect">
            <a:avLst/>
          </a:prstGeom>
        </p:spPr>
      </p:pic>
      <p:pic>
        <p:nvPicPr>
          <p:cNvPr id="13" name="Picture 12" descr="conventional fire detection.png"/>
          <p:cNvPicPr>
            <a:picLocks noChangeAspect="1"/>
          </p:cNvPicPr>
          <p:nvPr/>
        </p:nvPicPr>
        <p:blipFill>
          <a:blip r:embed="rId6" cstate="print"/>
          <a:stretch>
            <a:fillRect/>
          </a:stretch>
        </p:blipFill>
        <p:spPr>
          <a:xfrm>
            <a:off x="2743200" y="3181350"/>
            <a:ext cx="1914599" cy="1097280"/>
          </a:xfrm>
          <a:prstGeom prst="rect">
            <a:avLst/>
          </a:prstGeom>
        </p:spPr>
      </p:pic>
      <p:pic>
        <p:nvPicPr>
          <p:cNvPr id="14" name="Picture 13" descr="cctv system.png"/>
          <p:cNvPicPr>
            <a:picLocks noChangeAspect="1"/>
          </p:cNvPicPr>
          <p:nvPr/>
        </p:nvPicPr>
        <p:blipFill>
          <a:blip r:embed="rId7" cstate="print"/>
          <a:stretch>
            <a:fillRect/>
          </a:stretch>
        </p:blipFill>
        <p:spPr>
          <a:xfrm>
            <a:off x="7010400" y="1657350"/>
            <a:ext cx="1866898" cy="1066799"/>
          </a:xfrm>
          <a:prstGeom prst="rect">
            <a:avLst/>
          </a:prstGeom>
        </p:spPr>
      </p:pic>
      <p:pic>
        <p:nvPicPr>
          <p:cNvPr id="15" name="Picture 14" descr="fire extinguisher.png"/>
          <p:cNvPicPr>
            <a:picLocks noChangeAspect="1"/>
          </p:cNvPicPr>
          <p:nvPr/>
        </p:nvPicPr>
        <p:blipFill>
          <a:blip r:embed="rId8" cstate="print"/>
          <a:stretch>
            <a:fillRect/>
          </a:stretch>
        </p:blipFill>
        <p:spPr>
          <a:xfrm>
            <a:off x="4876800" y="1657351"/>
            <a:ext cx="1905000" cy="1066800"/>
          </a:xfrm>
          <a:prstGeom prst="rect">
            <a:avLst/>
          </a:prstGeom>
        </p:spPr>
      </p:pic>
      <p:sp>
        <p:nvSpPr>
          <p:cNvPr id="19" name="TextBox 18"/>
          <p:cNvSpPr txBox="1"/>
          <p:nvPr/>
        </p:nvSpPr>
        <p:spPr>
          <a:xfrm>
            <a:off x="2743200" y="2724150"/>
            <a:ext cx="1886478" cy="338554"/>
          </a:xfrm>
          <a:prstGeom prst="rect">
            <a:avLst/>
          </a:prstGeom>
          <a:noFill/>
        </p:spPr>
        <p:txBody>
          <a:bodyPr wrap="none" rtlCol="0">
            <a:spAutoFit/>
          </a:bodyPr>
          <a:lstStyle/>
          <a:p>
            <a:r>
              <a:rPr lang="en-US" sz="1600" dirty="0" smtClean="0">
                <a:solidFill>
                  <a:schemeClr val="tx2"/>
                </a:solidFill>
              </a:rPr>
              <a:t> Fire Hydrant System</a:t>
            </a:r>
            <a:endParaRPr lang="en-US" sz="1600" dirty="0">
              <a:solidFill>
                <a:schemeClr val="tx2"/>
              </a:solidFill>
            </a:endParaRPr>
          </a:p>
        </p:txBody>
      </p:sp>
      <p:sp>
        <p:nvSpPr>
          <p:cNvPr id="21" name="TextBox 20"/>
          <p:cNvSpPr txBox="1"/>
          <p:nvPr/>
        </p:nvSpPr>
        <p:spPr>
          <a:xfrm>
            <a:off x="4876800" y="2724150"/>
            <a:ext cx="1808829" cy="338554"/>
          </a:xfrm>
          <a:prstGeom prst="rect">
            <a:avLst/>
          </a:prstGeom>
          <a:noFill/>
        </p:spPr>
        <p:txBody>
          <a:bodyPr wrap="none" rtlCol="0">
            <a:spAutoFit/>
          </a:bodyPr>
          <a:lstStyle/>
          <a:p>
            <a:r>
              <a:rPr lang="en-US" sz="1600" dirty="0" smtClean="0">
                <a:solidFill>
                  <a:schemeClr val="tx2"/>
                </a:solidFill>
              </a:rPr>
              <a:t>   Fire extinguishers </a:t>
            </a:r>
            <a:endParaRPr lang="en-US" sz="1600" dirty="0">
              <a:solidFill>
                <a:schemeClr val="tx2"/>
              </a:solidFill>
            </a:endParaRPr>
          </a:p>
        </p:txBody>
      </p:sp>
      <p:sp>
        <p:nvSpPr>
          <p:cNvPr id="22" name="TextBox 21"/>
          <p:cNvSpPr txBox="1"/>
          <p:nvPr/>
        </p:nvSpPr>
        <p:spPr>
          <a:xfrm>
            <a:off x="7315200" y="2724150"/>
            <a:ext cx="1269899" cy="338554"/>
          </a:xfrm>
          <a:prstGeom prst="rect">
            <a:avLst/>
          </a:prstGeom>
          <a:noFill/>
        </p:spPr>
        <p:txBody>
          <a:bodyPr wrap="none" rtlCol="0">
            <a:spAutoFit/>
          </a:bodyPr>
          <a:lstStyle/>
          <a:p>
            <a:r>
              <a:rPr lang="en-US" sz="1600" dirty="0" smtClean="0">
                <a:solidFill>
                  <a:schemeClr val="tx2"/>
                </a:solidFill>
              </a:rPr>
              <a:t>CCTV System</a:t>
            </a:r>
            <a:endParaRPr lang="en-US" sz="1600" dirty="0">
              <a:solidFill>
                <a:schemeClr val="tx2"/>
              </a:solidFill>
            </a:endParaRPr>
          </a:p>
        </p:txBody>
      </p:sp>
      <p:sp>
        <p:nvSpPr>
          <p:cNvPr id="23" name="TextBox 22"/>
          <p:cNvSpPr txBox="1"/>
          <p:nvPr/>
        </p:nvSpPr>
        <p:spPr>
          <a:xfrm>
            <a:off x="533400" y="4400550"/>
            <a:ext cx="1663532" cy="338554"/>
          </a:xfrm>
          <a:prstGeom prst="rect">
            <a:avLst/>
          </a:prstGeom>
          <a:noFill/>
        </p:spPr>
        <p:txBody>
          <a:bodyPr wrap="none" rtlCol="0">
            <a:spAutoFit/>
          </a:bodyPr>
          <a:lstStyle/>
          <a:p>
            <a:r>
              <a:rPr lang="en-US" sz="1600" dirty="0" smtClean="0">
                <a:solidFill>
                  <a:schemeClr val="tx2"/>
                </a:solidFill>
              </a:rPr>
              <a:t>Fire Alarm System</a:t>
            </a:r>
            <a:endParaRPr lang="en-US" sz="1600" dirty="0">
              <a:solidFill>
                <a:schemeClr val="tx2"/>
              </a:solidFill>
            </a:endParaRPr>
          </a:p>
        </p:txBody>
      </p:sp>
      <p:pic>
        <p:nvPicPr>
          <p:cNvPr id="24" name="Picture 23" descr="sprinkler system.png"/>
          <p:cNvPicPr>
            <a:picLocks noChangeAspect="1"/>
          </p:cNvPicPr>
          <p:nvPr/>
        </p:nvPicPr>
        <p:blipFill>
          <a:blip r:embed="rId9"/>
          <a:stretch>
            <a:fillRect/>
          </a:stretch>
        </p:blipFill>
        <p:spPr>
          <a:xfrm>
            <a:off x="4876800" y="3257550"/>
            <a:ext cx="1905000" cy="1066800"/>
          </a:xfrm>
          <a:prstGeom prst="rect">
            <a:avLst/>
          </a:prstGeom>
        </p:spPr>
      </p:pic>
      <p:sp>
        <p:nvSpPr>
          <p:cNvPr id="25" name="TextBox 24"/>
          <p:cNvSpPr txBox="1"/>
          <p:nvPr/>
        </p:nvSpPr>
        <p:spPr>
          <a:xfrm>
            <a:off x="2667000" y="4400550"/>
            <a:ext cx="1928733" cy="338554"/>
          </a:xfrm>
          <a:prstGeom prst="rect">
            <a:avLst/>
          </a:prstGeom>
          <a:noFill/>
        </p:spPr>
        <p:txBody>
          <a:bodyPr wrap="none" rtlCol="0">
            <a:spAutoFit/>
          </a:bodyPr>
          <a:lstStyle/>
          <a:p>
            <a:r>
              <a:rPr lang="en-US" sz="1600" dirty="0" smtClean="0">
                <a:solidFill>
                  <a:schemeClr val="tx2"/>
                </a:solidFill>
              </a:rPr>
              <a:t>Fire Detection System</a:t>
            </a:r>
            <a:endParaRPr lang="en-US" sz="1600" dirty="0">
              <a:solidFill>
                <a:schemeClr val="tx2"/>
              </a:solidFill>
            </a:endParaRPr>
          </a:p>
        </p:txBody>
      </p:sp>
      <p:sp>
        <p:nvSpPr>
          <p:cNvPr id="26" name="TextBox 25"/>
          <p:cNvSpPr txBox="1"/>
          <p:nvPr/>
        </p:nvSpPr>
        <p:spPr>
          <a:xfrm>
            <a:off x="5105400" y="4400550"/>
            <a:ext cx="1535998" cy="338554"/>
          </a:xfrm>
          <a:prstGeom prst="rect">
            <a:avLst/>
          </a:prstGeom>
          <a:noFill/>
        </p:spPr>
        <p:txBody>
          <a:bodyPr wrap="none" rtlCol="0">
            <a:spAutoFit/>
          </a:bodyPr>
          <a:lstStyle/>
          <a:p>
            <a:r>
              <a:rPr lang="en-US" sz="1600" dirty="0" smtClean="0">
                <a:solidFill>
                  <a:schemeClr val="tx2"/>
                </a:solidFill>
              </a:rPr>
              <a:t>Sprinkler System</a:t>
            </a:r>
            <a:endParaRPr lang="en-US" sz="1600" dirty="0">
              <a:solidFill>
                <a:schemeClr val="tx2"/>
              </a:solidFill>
            </a:endParaRPr>
          </a:p>
        </p:txBody>
      </p:sp>
      <p:pic>
        <p:nvPicPr>
          <p:cNvPr id="27" name="Picture 26" descr="building management system.png"/>
          <p:cNvPicPr>
            <a:picLocks noChangeAspect="1"/>
          </p:cNvPicPr>
          <p:nvPr/>
        </p:nvPicPr>
        <p:blipFill>
          <a:blip r:embed="rId10" cstate="print"/>
          <a:stretch>
            <a:fillRect/>
          </a:stretch>
        </p:blipFill>
        <p:spPr>
          <a:xfrm>
            <a:off x="6853799" y="3181350"/>
            <a:ext cx="2290201" cy="1156286"/>
          </a:xfrm>
          <a:prstGeom prst="rect">
            <a:avLst/>
          </a:prstGeom>
        </p:spPr>
      </p:pic>
      <p:sp>
        <p:nvSpPr>
          <p:cNvPr id="28" name="TextBox 27"/>
          <p:cNvSpPr txBox="1"/>
          <p:nvPr/>
        </p:nvSpPr>
        <p:spPr>
          <a:xfrm>
            <a:off x="7129602" y="4400550"/>
            <a:ext cx="2014398" cy="584775"/>
          </a:xfrm>
          <a:prstGeom prst="rect">
            <a:avLst/>
          </a:prstGeom>
          <a:noFill/>
        </p:spPr>
        <p:txBody>
          <a:bodyPr wrap="none" rtlCol="0">
            <a:spAutoFit/>
          </a:bodyPr>
          <a:lstStyle/>
          <a:p>
            <a:r>
              <a:rPr lang="en-US" sz="1600" dirty="0" smtClean="0">
                <a:solidFill>
                  <a:schemeClr val="tx2"/>
                </a:solidFill>
              </a:rPr>
              <a:t>Building Management </a:t>
            </a:r>
          </a:p>
          <a:p>
            <a:r>
              <a:rPr lang="en-US" sz="1600" dirty="0" smtClean="0">
                <a:solidFill>
                  <a:schemeClr val="tx2"/>
                </a:solidFill>
              </a:rPr>
              <a:t>System</a:t>
            </a:r>
            <a:endParaRPr lang="en-US" sz="1600"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4" name="TextBox 3"/>
          <p:cNvSpPr txBox="1"/>
          <p:nvPr/>
        </p:nvSpPr>
        <p:spPr>
          <a:xfrm>
            <a:off x="609600" y="1428750"/>
            <a:ext cx="7620000" cy="369332"/>
          </a:xfrm>
          <a:prstGeom prst="rect">
            <a:avLst/>
          </a:prstGeom>
          <a:noFill/>
        </p:spPr>
        <p:txBody>
          <a:bodyPr wrap="square" rtlCol="0">
            <a:spAutoFit/>
          </a:bodyPr>
          <a:lstStyle/>
          <a:p>
            <a:r>
              <a:rPr lang="en-US" dirty="0" smtClean="0">
                <a:solidFill>
                  <a:schemeClr val="tx2"/>
                </a:solidFill>
              </a:rPr>
              <a:t>Overhauling &amp; Rewinding of HT, LT, DC - Motors, Generator, Transformer </a:t>
            </a:r>
            <a:endParaRPr lang="en-US" dirty="0">
              <a:solidFill>
                <a:schemeClr val="tx2"/>
              </a:solidFill>
            </a:endParaRPr>
          </a:p>
        </p:txBody>
      </p:sp>
      <p:pic>
        <p:nvPicPr>
          <p:cNvPr id="5" name="Picture 4" descr="IMG_20210909_105139 - Copy - Copy (2).jpg"/>
          <p:cNvPicPr>
            <a:picLocks noChangeAspect="1"/>
          </p:cNvPicPr>
          <p:nvPr/>
        </p:nvPicPr>
        <p:blipFill>
          <a:blip r:embed="rId2" cstate="print"/>
          <a:stretch>
            <a:fillRect/>
          </a:stretch>
        </p:blipFill>
        <p:spPr>
          <a:xfrm>
            <a:off x="3276600" y="1885950"/>
            <a:ext cx="2667000" cy="1219200"/>
          </a:xfrm>
          <a:prstGeom prst="rect">
            <a:avLst/>
          </a:prstGeom>
        </p:spPr>
      </p:pic>
      <p:pic>
        <p:nvPicPr>
          <p:cNvPr id="6" name="Picture 5" descr="IMG_20210909_105139 - Copy - Copy.jpg"/>
          <p:cNvPicPr>
            <a:picLocks noChangeAspect="1"/>
          </p:cNvPicPr>
          <p:nvPr/>
        </p:nvPicPr>
        <p:blipFill>
          <a:blip r:embed="rId3" cstate="print"/>
          <a:stretch>
            <a:fillRect/>
          </a:stretch>
        </p:blipFill>
        <p:spPr>
          <a:xfrm>
            <a:off x="6324600" y="1885950"/>
            <a:ext cx="2590800" cy="1219200"/>
          </a:xfrm>
          <a:prstGeom prst="rect">
            <a:avLst/>
          </a:prstGeom>
        </p:spPr>
      </p:pic>
      <p:pic>
        <p:nvPicPr>
          <p:cNvPr id="7" name="Picture 6" descr="IMG20210907114521.jpg"/>
          <p:cNvPicPr>
            <a:picLocks noChangeAspect="1"/>
          </p:cNvPicPr>
          <p:nvPr/>
        </p:nvPicPr>
        <p:blipFill>
          <a:blip r:embed="rId4" cstate="print"/>
          <a:stretch>
            <a:fillRect/>
          </a:stretch>
        </p:blipFill>
        <p:spPr>
          <a:xfrm>
            <a:off x="228600" y="1885950"/>
            <a:ext cx="2666999" cy="1219200"/>
          </a:xfrm>
          <a:prstGeom prst="rect">
            <a:avLst/>
          </a:prstGeom>
        </p:spPr>
      </p:pic>
      <p:pic>
        <p:nvPicPr>
          <p:cNvPr id="8" name="Picture 7" descr="IMG20210726151450.jpg"/>
          <p:cNvPicPr>
            <a:picLocks noChangeAspect="1"/>
          </p:cNvPicPr>
          <p:nvPr/>
        </p:nvPicPr>
        <p:blipFill>
          <a:blip r:embed="rId5" cstate="print"/>
          <a:stretch>
            <a:fillRect/>
          </a:stretch>
        </p:blipFill>
        <p:spPr>
          <a:xfrm>
            <a:off x="228600" y="3486150"/>
            <a:ext cx="2667000" cy="1257300"/>
          </a:xfrm>
          <a:prstGeom prst="rect">
            <a:avLst/>
          </a:prstGeom>
        </p:spPr>
      </p:pic>
      <p:pic>
        <p:nvPicPr>
          <p:cNvPr id="9" name="Picture 8" descr="IMG20210913104500.jpg"/>
          <p:cNvPicPr>
            <a:picLocks noChangeAspect="1"/>
          </p:cNvPicPr>
          <p:nvPr/>
        </p:nvPicPr>
        <p:blipFill>
          <a:blip r:embed="rId6" cstate="print"/>
          <a:stretch>
            <a:fillRect/>
          </a:stretch>
        </p:blipFill>
        <p:spPr>
          <a:xfrm>
            <a:off x="3276600" y="3486150"/>
            <a:ext cx="2667000" cy="1295400"/>
          </a:xfrm>
          <a:prstGeom prst="rect">
            <a:avLst/>
          </a:prstGeom>
        </p:spPr>
      </p:pic>
      <p:pic>
        <p:nvPicPr>
          <p:cNvPr id="10" name="Picture 9" descr="IMG20210801165152.jpg"/>
          <p:cNvPicPr>
            <a:picLocks noChangeAspect="1"/>
          </p:cNvPicPr>
          <p:nvPr/>
        </p:nvPicPr>
        <p:blipFill>
          <a:blip r:embed="rId7" cstate="print"/>
          <a:stretch>
            <a:fillRect/>
          </a:stretch>
        </p:blipFill>
        <p:spPr>
          <a:xfrm>
            <a:off x="6324600" y="3486150"/>
            <a:ext cx="2590800" cy="1295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8153401" cy="1005840"/>
          </a:xfrm>
        </p:spPr>
        <p:txBody>
          <a:bodyPr/>
          <a:lstStyle/>
          <a:p>
            <a:r>
              <a:rPr lang="en-US" dirty="0" smtClean="0"/>
              <a:t>Services</a:t>
            </a:r>
            <a:endParaRPr lang="en-US" dirty="0"/>
          </a:p>
        </p:txBody>
      </p:sp>
      <p:pic>
        <p:nvPicPr>
          <p:cNvPr id="3" name="Picture 2" descr="IMG20210908100106.jpg"/>
          <p:cNvPicPr>
            <a:picLocks noChangeAspect="1"/>
          </p:cNvPicPr>
          <p:nvPr/>
        </p:nvPicPr>
        <p:blipFill>
          <a:blip r:embed="rId2" cstate="print"/>
          <a:stretch>
            <a:fillRect/>
          </a:stretch>
        </p:blipFill>
        <p:spPr>
          <a:xfrm>
            <a:off x="228600" y="1809750"/>
            <a:ext cx="2743200" cy="1295400"/>
          </a:xfrm>
          <a:prstGeom prst="rect">
            <a:avLst/>
          </a:prstGeom>
        </p:spPr>
      </p:pic>
      <p:pic>
        <p:nvPicPr>
          <p:cNvPr id="4" name="Picture 3" descr="IMG20210829170851.jpg"/>
          <p:cNvPicPr>
            <a:picLocks noChangeAspect="1"/>
          </p:cNvPicPr>
          <p:nvPr/>
        </p:nvPicPr>
        <p:blipFill>
          <a:blip r:embed="rId3" cstate="print"/>
          <a:stretch>
            <a:fillRect/>
          </a:stretch>
        </p:blipFill>
        <p:spPr>
          <a:xfrm>
            <a:off x="3352800" y="1809750"/>
            <a:ext cx="2514600" cy="1295400"/>
          </a:xfrm>
          <a:prstGeom prst="rect">
            <a:avLst/>
          </a:prstGeom>
        </p:spPr>
      </p:pic>
      <p:pic>
        <p:nvPicPr>
          <p:cNvPr id="5" name="Picture 4" descr="IMG20210723153757 - Copy.jpg"/>
          <p:cNvPicPr>
            <a:picLocks noChangeAspect="1"/>
          </p:cNvPicPr>
          <p:nvPr/>
        </p:nvPicPr>
        <p:blipFill>
          <a:blip r:embed="rId4" cstate="print"/>
          <a:stretch>
            <a:fillRect/>
          </a:stretch>
        </p:blipFill>
        <p:spPr>
          <a:xfrm>
            <a:off x="6248400" y="1809750"/>
            <a:ext cx="2667000" cy="1295400"/>
          </a:xfrm>
          <a:prstGeom prst="rect">
            <a:avLst/>
          </a:prstGeom>
        </p:spPr>
      </p:pic>
      <p:pic>
        <p:nvPicPr>
          <p:cNvPr id="8" name="Picture 7" descr="IMG20210726110956 - Copy.jpg"/>
          <p:cNvPicPr>
            <a:picLocks noChangeAspect="1"/>
          </p:cNvPicPr>
          <p:nvPr/>
        </p:nvPicPr>
        <p:blipFill>
          <a:blip r:embed="rId5" cstate="print"/>
          <a:stretch>
            <a:fillRect/>
          </a:stretch>
        </p:blipFill>
        <p:spPr>
          <a:xfrm>
            <a:off x="228600" y="3409950"/>
            <a:ext cx="2743200" cy="1371600"/>
          </a:xfrm>
          <a:prstGeom prst="rect">
            <a:avLst/>
          </a:prstGeom>
        </p:spPr>
      </p:pic>
      <p:pic>
        <p:nvPicPr>
          <p:cNvPr id="9" name="Picture 8" descr="IMG20210801113858.jpg"/>
          <p:cNvPicPr>
            <a:picLocks noChangeAspect="1"/>
          </p:cNvPicPr>
          <p:nvPr/>
        </p:nvPicPr>
        <p:blipFill>
          <a:blip r:embed="rId6" cstate="print"/>
          <a:stretch>
            <a:fillRect/>
          </a:stretch>
        </p:blipFill>
        <p:spPr>
          <a:xfrm>
            <a:off x="3352800" y="3409950"/>
            <a:ext cx="2514600" cy="1371600"/>
          </a:xfrm>
          <a:prstGeom prst="rect">
            <a:avLst/>
          </a:prstGeom>
        </p:spPr>
      </p:pic>
      <p:pic>
        <p:nvPicPr>
          <p:cNvPr id="10" name="Picture 9" descr="IMG20210808182420.jpg"/>
          <p:cNvPicPr>
            <a:picLocks noChangeAspect="1"/>
          </p:cNvPicPr>
          <p:nvPr/>
        </p:nvPicPr>
        <p:blipFill>
          <a:blip r:embed="rId7" cstate="print"/>
          <a:stretch>
            <a:fillRect/>
          </a:stretch>
        </p:blipFill>
        <p:spPr>
          <a:xfrm>
            <a:off x="6248400" y="3409950"/>
            <a:ext cx="2667000" cy="1371600"/>
          </a:xfrm>
          <a:prstGeom prst="rect">
            <a:avLst/>
          </a:prstGeom>
        </p:spPr>
      </p:pic>
      <p:sp>
        <p:nvSpPr>
          <p:cNvPr id="11" name="TextBox 10"/>
          <p:cNvSpPr txBox="1"/>
          <p:nvPr/>
        </p:nvSpPr>
        <p:spPr>
          <a:xfrm>
            <a:off x="609600" y="1352550"/>
            <a:ext cx="4072140" cy="369332"/>
          </a:xfrm>
          <a:prstGeom prst="rect">
            <a:avLst/>
          </a:prstGeom>
          <a:noFill/>
        </p:spPr>
        <p:txBody>
          <a:bodyPr wrap="none" rtlCol="0">
            <a:spAutoFit/>
          </a:bodyPr>
          <a:lstStyle/>
          <a:p>
            <a:r>
              <a:rPr lang="en-US" dirty="0" smtClean="0"/>
              <a:t>Mechanical &amp; Electrical Engineering Work</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pic>
        <p:nvPicPr>
          <p:cNvPr id="3" name="Picture 2" descr="4.jpg"/>
          <p:cNvPicPr>
            <a:picLocks noChangeAspect="1"/>
          </p:cNvPicPr>
          <p:nvPr/>
        </p:nvPicPr>
        <p:blipFill>
          <a:blip r:embed="rId2"/>
          <a:stretch>
            <a:fillRect/>
          </a:stretch>
        </p:blipFill>
        <p:spPr>
          <a:xfrm>
            <a:off x="304800" y="1885950"/>
            <a:ext cx="2590799" cy="1295400"/>
          </a:xfrm>
          <a:prstGeom prst="rect">
            <a:avLst/>
          </a:prstGeom>
        </p:spPr>
      </p:pic>
      <p:pic>
        <p:nvPicPr>
          <p:cNvPr id="4" name="Picture 3" descr="2.jpg"/>
          <p:cNvPicPr>
            <a:picLocks noChangeAspect="1"/>
          </p:cNvPicPr>
          <p:nvPr/>
        </p:nvPicPr>
        <p:blipFill>
          <a:blip r:embed="rId3" cstate="print"/>
          <a:stretch>
            <a:fillRect/>
          </a:stretch>
        </p:blipFill>
        <p:spPr>
          <a:xfrm>
            <a:off x="3200400" y="1885950"/>
            <a:ext cx="2743200" cy="1295400"/>
          </a:xfrm>
          <a:prstGeom prst="rect">
            <a:avLst/>
          </a:prstGeom>
        </p:spPr>
      </p:pic>
      <p:pic>
        <p:nvPicPr>
          <p:cNvPr id="5" name="Picture 4" descr="7.jpg"/>
          <p:cNvPicPr>
            <a:picLocks noChangeAspect="1"/>
          </p:cNvPicPr>
          <p:nvPr/>
        </p:nvPicPr>
        <p:blipFill>
          <a:blip r:embed="rId4" cstate="print"/>
          <a:stretch>
            <a:fillRect/>
          </a:stretch>
        </p:blipFill>
        <p:spPr>
          <a:xfrm>
            <a:off x="6248400" y="1885950"/>
            <a:ext cx="2590800" cy="1295399"/>
          </a:xfrm>
          <a:prstGeom prst="rect">
            <a:avLst/>
          </a:prstGeom>
        </p:spPr>
      </p:pic>
      <p:pic>
        <p:nvPicPr>
          <p:cNvPr id="6" name="Picture 5" descr="5.jfif"/>
          <p:cNvPicPr>
            <a:picLocks noChangeAspect="1"/>
          </p:cNvPicPr>
          <p:nvPr/>
        </p:nvPicPr>
        <p:blipFill>
          <a:blip r:embed="rId5"/>
          <a:stretch>
            <a:fillRect/>
          </a:stretch>
        </p:blipFill>
        <p:spPr>
          <a:xfrm>
            <a:off x="304800" y="3486150"/>
            <a:ext cx="2590800" cy="1295400"/>
          </a:xfrm>
          <a:prstGeom prst="rect">
            <a:avLst/>
          </a:prstGeom>
        </p:spPr>
      </p:pic>
      <p:pic>
        <p:nvPicPr>
          <p:cNvPr id="7" name="Picture 6" descr="IMG20210829122104.jpg"/>
          <p:cNvPicPr>
            <a:picLocks noChangeAspect="1"/>
          </p:cNvPicPr>
          <p:nvPr/>
        </p:nvPicPr>
        <p:blipFill>
          <a:blip r:embed="rId6" cstate="print"/>
          <a:stretch>
            <a:fillRect/>
          </a:stretch>
        </p:blipFill>
        <p:spPr>
          <a:xfrm>
            <a:off x="3200400" y="3486150"/>
            <a:ext cx="2743200" cy="1295400"/>
          </a:xfrm>
          <a:prstGeom prst="rect">
            <a:avLst/>
          </a:prstGeom>
        </p:spPr>
      </p:pic>
      <p:pic>
        <p:nvPicPr>
          <p:cNvPr id="8" name="Picture 7" descr="IMG20210830133143.jpg"/>
          <p:cNvPicPr>
            <a:picLocks noChangeAspect="1"/>
          </p:cNvPicPr>
          <p:nvPr/>
        </p:nvPicPr>
        <p:blipFill>
          <a:blip r:embed="rId7" cstate="print"/>
          <a:stretch>
            <a:fillRect/>
          </a:stretch>
        </p:blipFill>
        <p:spPr>
          <a:xfrm>
            <a:off x="6248400" y="3486150"/>
            <a:ext cx="2590800" cy="1314450"/>
          </a:xfrm>
          <a:prstGeom prst="rect">
            <a:avLst/>
          </a:prstGeom>
        </p:spPr>
      </p:pic>
      <p:sp>
        <p:nvSpPr>
          <p:cNvPr id="9" name="TextBox 8"/>
          <p:cNvSpPr txBox="1"/>
          <p:nvPr/>
        </p:nvSpPr>
        <p:spPr>
          <a:xfrm>
            <a:off x="609600" y="1428750"/>
            <a:ext cx="3438057" cy="369332"/>
          </a:xfrm>
          <a:prstGeom prst="rect">
            <a:avLst/>
          </a:prstGeom>
          <a:noFill/>
        </p:spPr>
        <p:txBody>
          <a:bodyPr wrap="none" rtlCol="0">
            <a:spAutoFit/>
          </a:bodyPr>
          <a:lstStyle/>
          <a:p>
            <a:r>
              <a:rPr lang="en-US" dirty="0" smtClean="0"/>
              <a:t>Transmission Line and Cable laying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Rectangle 2"/>
          <p:cNvSpPr>
            <a:spLocks noGrp="1"/>
          </p:cNvSpPr>
          <p:nvPr>
            <p:ph type="body" sz="half" idx="2"/>
          </p:nvPr>
        </p:nvSpPr>
        <p:spPr>
          <a:xfrm>
            <a:off x="1600198" y="4114800"/>
            <a:ext cx="7543801" cy="514350"/>
          </a:xfrm>
        </p:spPr>
        <p:txBody>
          <a:bodyPr>
            <a:normAutofit fontScale="92500"/>
          </a:bodyPr>
          <a:lstStyle/>
          <a:p>
            <a:r>
              <a:rPr lang="en-US" dirty="0" smtClean="0"/>
              <a:t>Civil Engineering                        Mechanical Engineering                   Electrical Engineering</a:t>
            </a:r>
            <a:endParaRPr lang="en-US" dirty="0"/>
          </a:p>
        </p:txBody>
      </p:sp>
      <p:sp>
        <p:nvSpPr>
          <p:cNvPr id="4" name="Rectangle 3"/>
          <p:cNvSpPr>
            <a:spLocks noGrp="1"/>
          </p:cNvSpPr>
          <p:nvPr>
            <p:ph type="title"/>
          </p:nvPr>
        </p:nvSpPr>
        <p:spPr/>
        <p:txBody>
          <a:bodyPr>
            <a:normAutofit fontScale="90000"/>
          </a:bodyPr>
          <a:lstStyle/>
          <a:p>
            <a:r>
              <a:rPr lang="en-US" dirty="0" smtClean="0"/>
              <a:t>Adrogha Industries Limited</a:t>
            </a:r>
            <a:endParaRPr lang="en-US" dirty="0"/>
          </a:p>
        </p:txBody>
      </p:sp>
      <p:pic>
        <p:nvPicPr>
          <p:cNvPr id="6" name="Picture Placeholder 5" descr="IMG20210913104455.jpg"/>
          <p:cNvPicPr>
            <a:picLocks noGrp="1" noChangeAspect="1"/>
          </p:cNvPicPr>
          <p:nvPr>
            <p:ph type="pic" idx="1"/>
          </p:nvPr>
        </p:nvPicPr>
        <p:blipFill>
          <a:blip r:embed="rId3" cstate="print"/>
          <a:srcRect t="19952" b="19952"/>
          <a:stretch>
            <a:fillRect/>
          </a:stretch>
        </p:blip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WidescreenPresentation</Template>
  <TotalTime>0</TotalTime>
  <Words>387</Words>
  <Application>WPS Presentation</Application>
  <PresentationFormat>On-screen Show (16:9)</PresentationFormat>
  <Paragraphs>62</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WidescreenPresentation</vt:lpstr>
      <vt:lpstr>                      Adrogha Industries limited Location: Nagpur, Maharashtra, India. 440017 Website:    www.adrogha.com  Email:        adroghalimited@gmail.com     adrogha@adrogha.limited  Contact:  +91 82082 44 530 Established Date: 24/03/2023</vt:lpstr>
      <vt:lpstr>About us</vt:lpstr>
      <vt:lpstr>Mission, Vision &amp; Values</vt:lpstr>
      <vt:lpstr>Our History</vt:lpstr>
      <vt:lpstr>Services</vt:lpstr>
      <vt:lpstr>Services</vt:lpstr>
      <vt:lpstr>Services</vt:lpstr>
      <vt:lpstr>Services</vt:lpstr>
      <vt:lpstr>Adrogha Industries Limited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2024-07-16T15:14:00Z</dcterms:created>
  <dcterms:modified xsi:type="dcterms:W3CDTF">2024-07-23T11:14:59Z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ICV">
    <vt:lpwstr>2FFC69D0123648AE8B1F121EC2DE76DE_12</vt:lpwstr>
  </property>
  <property fmtid="{D5CDD505-2E9C-101B-9397-08002B2CF9AE}" pid="5" name="KSOProductBuildVer">
    <vt:lpwstr>1033-12.2.0.17539</vt:lpwstr>
  </property>
</Properties>
</file>